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429" r:id="rId2"/>
    <p:sldId id="440" r:id="rId3"/>
    <p:sldId id="558" r:id="rId4"/>
    <p:sldId id="1344" r:id="rId5"/>
    <p:sldId id="413" r:id="rId6"/>
    <p:sldId id="559" r:id="rId7"/>
    <p:sldId id="562" r:id="rId8"/>
    <p:sldId id="1337" r:id="rId9"/>
    <p:sldId id="1338" r:id="rId10"/>
    <p:sldId id="1343" r:id="rId11"/>
    <p:sldId id="1339" r:id="rId12"/>
    <p:sldId id="1340" r:id="rId13"/>
    <p:sldId id="1341" r:id="rId14"/>
    <p:sldId id="1342" r:id="rId15"/>
    <p:sldId id="1331" r:id="rId16"/>
    <p:sldId id="1346" r:id="rId17"/>
    <p:sldId id="1347" r:id="rId18"/>
  </p:sldIdLst>
  <p:sldSz cx="12192000" cy="6858000"/>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Vu Nguyen" initials="NR"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690756"/>
    <a:srgbClr val="6D034A"/>
    <a:srgbClr val="6A065E"/>
    <a:srgbClr val="00A29E"/>
    <a:srgbClr val="00DFDA"/>
    <a:srgbClr val="000000"/>
    <a:srgbClr val="660066"/>
    <a:srgbClr val="3C1A56"/>
    <a:srgbClr val="00B4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00" autoAdjust="0"/>
    <p:restoredTop sz="71527" autoAdjust="0"/>
  </p:normalViewPr>
  <p:slideViewPr>
    <p:cSldViewPr snapToGrid="0">
      <p:cViewPr varScale="1">
        <p:scale>
          <a:sx n="61" d="100"/>
          <a:sy n="61" d="100"/>
        </p:scale>
        <p:origin x="1541"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147F1CB-CBFD-45E2-A4EA-44A15EB1760B}"/>
              </a:ext>
            </a:extLst>
          </p:cNvPr>
          <p:cNvSpPr>
            <a:spLocks noGrp="1"/>
          </p:cNvSpPr>
          <p:nvPr>
            <p:ph type="hdr" sz="quarter"/>
          </p:nvPr>
        </p:nvSpPr>
        <p:spPr>
          <a:xfrm>
            <a:off x="0" y="0"/>
            <a:ext cx="3027363" cy="46513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C6A3A34-6281-4640-901A-25D0463C1928}"/>
              </a:ext>
            </a:extLst>
          </p:cNvPr>
          <p:cNvSpPr>
            <a:spLocks noGrp="1"/>
          </p:cNvSpPr>
          <p:nvPr>
            <p:ph type="dt" sz="quarter" idx="1"/>
          </p:nvPr>
        </p:nvSpPr>
        <p:spPr>
          <a:xfrm>
            <a:off x="3956050" y="0"/>
            <a:ext cx="3027363" cy="465138"/>
          </a:xfrm>
          <a:prstGeom prst="rect">
            <a:avLst/>
          </a:prstGeom>
        </p:spPr>
        <p:txBody>
          <a:bodyPr vert="horz" lIns="91440" tIns="45720" rIns="91440" bIns="45720" rtlCol="0"/>
          <a:lstStyle>
            <a:lvl1pPr algn="r">
              <a:defRPr sz="1200"/>
            </a:lvl1pPr>
          </a:lstStyle>
          <a:p>
            <a:fld id="{1942A928-79AA-4C6B-AD12-FB6BE2DFFE2C}" type="datetimeFigureOut">
              <a:rPr lang="en-US" smtClean="0"/>
              <a:t>6/3/2020</a:t>
            </a:fld>
            <a:endParaRPr lang="en-US"/>
          </a:p>
        </p:txBody>
      </p:sp>
      <p:sp>
        <p:nvSpPr>
          <p:cNvPr id="4" name="Footer Placeholder 3">
            <a:extLst>
              <a:ext uri="{FF2B5EF4-FFF2-40B4-BE49-F238E27FC236}">
                <a16:creationId xmlns:a16="http://schemas.microsoft.com/office/drawing/2014/main" id="{AA717ED3-1074-4710-B30C-6C19DE66B448}"/>
              </a:ext>
            </a:extLst>
          </p:cNvPr>
          <p:cNvSpPr>
            <a:spLocks noGrp="1"/>
          </p:cNvSpPr>
          <p:nvPr>
            <p:ph type="ftr" sz="quarter" idx="2"/>
          </p:nvPr>
        </p:nvSpPr>
        <p:spPr>
          <a:xfrm>
            <a:off x="0" y="8818563"/>
            <a:ext cx="3027363" cy="46513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FB33082-CFD2-4879-AF9D-92E975651639}"/>
              </a:ext>
            </a:extLst>
          </p:cNvPr>
          <p:cNvSpPr>
            <a:spLocks noGrp="1"/>
          </p:cNvSpPr>
          <p:nvPr>
            <p:ph type="sldNum" sz="quarter" idx="3"/>
          </p:nvPr>
        </p:nvSpPr>
        <p:spPr>
          <a:xfrm>
            <a:off x="3956050" y="8818563"/>
            <a:ext cx="3027363" cy="465137"/>
          </a:xfrm>
          <a:prstGeom prst="rect">
            <a:avLst/>
          </a:prstGeom>
        </p:spPr>
        <p:txBody>
          <a:bodyPr vert="horz" lIns="91440" tIns="45720" rIns="91440" bIns="45720" rtlCol="0" anchor="b"/>
          <a:lstStyle>
            <a:lvl1pPr algn="r">
              <a:defRPr sz="1200"/>
            </a:lvl1pPr>
          </a:lstStyle>
          <a:p>
            <a:fld id="{C54C905A-642A-48F1-B940-649F5DCFF4D4}" type="slidenum">
              <a:rPr lang="en-US" smtClean="0"/>
              <a:t>‹#›</a:t>
            </a:fld>
            <a:endParaRPr lang="en-US"/>
          </a:p>
        </p:txBody>
      </p:sp>
    </p:spTree>
    <p:extLst>
      <p:ext uri="{BB962C8B-B14F-4D97-AF65-F5344CB8AC3E}">
        <p14:creationId xmlns:p14="http://schemas.microsoft.com/office/powerpoint/2010/main" val="110767054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37068D27-1F40-4F74-ACF9-F5CC5B171CF5}" type="datetimeFigureOut">
              <a:rPr lang="en-US" smtClean="0"/>
              <a:pPr/>
              <a:t>6/3/2020</a:t>
            </a:fld>
            <a:endParaRPr lang="en-US"/>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2958" tIns="46479" rIns="92958" bIns="46479" rtlCol="0" anchor="ctr"/>
          <a:lstStyle/>
          <a:p>
            <a:endParaRPr lang="en-US"/>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6EA4E110-05DC-4874-BB6B-F6F57F3DDE61}" type="slidenum">
              <a:rPr lang="en-US" smtClean="0"/>
              <a:pPr/>
              <a:t>‹#›</a:t>
            </a:fld>
            <a:endParaRPr lang="en-US"/>
          </a:p>
        </p:txBody>
      </p:sp>
    </p:spTree>
    <p:extLst>
      <p:ext uri="{BB962C8B-B14F-4D97-AF65-F5344CB8AC3E}">
        <p14:creationId xmlns:p14="http://schemas.microsoft.com/office/powerpoint/2010/main" val="161293901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This slide set serves as a brief introduction to Version 1.0 of the WELL toolkit. </a:t>
            </a:r>
          </a:p>
        </p:txBody>
      </p:sp>
      <p:sp>
        <p:nvSpPr>
          <p:cNvPr id="4" name="Slide Number Placeholder 3"/>
          <p:cNvSpPr>
            <a:spLocks noGrp="1"/>
          </p:cNvSpPr>
          <p:nvPr>
            <p:ph type="sldNum" sz="quarter" idx="5"/>
          </p:nvPr>
        </p:nvSpPr>
        <p:spPr/>
        <p:txBody>
          <a:bodyPr/>
          <a:lstStyle/>
          <a:p>
            <a:fld id="{6EA4E110-05DC-4874-BB6B-F6F57F3DDE61}" type="slidenum">
              <a:rPr lang="en-US" smtClean="0"/>
              <a:pPr/>
              <a:t>1</a:t>
            </a:fld>
            <a:endParaRPr lang="en-US"/>
          </a:p>
        </p:txBody>
      </p:sp>
    </p:spTree>
    <p:extLst>
      <p:ext uri="{BB962C8B-B14F-4D97-AF65-F5344CB8AC3E}">
        <p14:creationId xmlns:p14="http://schemas.microsoft.com/office/powerpoint/2010/main" val="74866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Guidelines on the use of the WELL Toolkit. </a:t>
            </a:r>
          </a:p>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2</a:t>
            </a:fld>
            <a:endParaRPr lang="en-US"/>
          </a:p>
        </p:txBody>
      </p:sp>
    </p:spTree>
    <p:extLst>
      <p:ext uri="{BB962C8B-B14F-4D97-AF65-F5344CB8AC3E}">
        <p14:creationId xmlns:p14="http://schemas.microsoft.com/office/powerpoint/2010/main" val="2961752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will introduce educators to the mission, format and content of the WELL Toolkit, Version 1.0.</a:t>
            </a:r>
          </a:p>
        </p:txBody>
      </p:sp>
      <p:sp>
        <p:nvSpPr>
          <p:cNvPr id="4" name="Slide Number Placeholder 3"/>
          <p:cNvSpPr>
            <a:spLocks noGrp="1"/>
          </p:cNvSpPr>
          <p:nvPr>
            <p:ph type="sldNum" sz="quarter" idx="5"/>
          </p:nvPr>
        </p:nvSpPr>
        <p:spPr/>
        <p:txBody>
          <a:bodyPr/>
          <a:lstStyle/>
          <a:p>
            <a:fld id="{6EA4E110-05DC-4874-BB6B-F6F57F3DDE61}" type="slidenum">
              <a:rPr lang="en-US" smtClean="0"/>
              <a:pPr/>
              <a:t>3</a:t>
            </a:fld>
            <a:endParaRPr lang="en-US"/>
          </a:p>
        </p:txBody>
      </p:sp>
    </p:spTree>
    <p:extLst>
      <p:ext uri="{BB962C8B-B14F-4D97-AF65-F5344CB8AC3E}">
        <p14:creationId xmlns:p14="http://schemas.microsoft.com/office/powerpoint/2010/main" val="1395834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Learning Objectives for this presentation</a:t>
            </a:r>
          </a:p>
        </p:txBody>
      </p:sp>
      <p:sp>
        <p:nvSpPr>
          <p:cNvPr id="4" name="Slide Number Placeholder 3"/>
          <p:cNvSpPr>
            <a:spLocks noGrp="1"/>
          </p:cNvSpPr>
          <p:nvPr>
            <p:ph type="sldNum" sz="quarter" idx="5"/>
          </p:nvPr>
        </p:nvSpPr>
        <p:spPr/>
        <p:txBody>
          <a:bodyPr/>
          <a:lstStyle/>
          <a:p>
            <a:fld id="{6EA4E110-05DC-4874-BB6B-F6F57F3DDE61}" type="slidenum">
              <a:rPr lang="en-US" smtClean="0"/>
              <a:pPr/>
              <a:t>4</a:t>
            </a:fld>
            <a:endParaRPr lang="en-US"/>
          </a:p>
        </p:txBody>
      </p:sp>
    </p:spTree>
    <p:extLst>
      <p:ext uri="{BB962C8B-B14F-4D97-AF65-F5344CB8AC3E}">
        <p14:creationId xmlns:p14="http://schemas.microsoft.com/office/powerpoint/2010/main" val="1170824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As of July 2019, all graduate medical training programs across the United States are required to meet new national standards related to physician well-being. The guidelines are defined by the Accreditation Council for Graduate Medical Education (ACGME) in section </a:t>
            </a:r>
            <a:r>
              <a:rPr lang="en-US" sz="1200" kern="1200" dirty="0" err="1">
                <a:solidFill>
                  <a:schemeClr val="tx1"/>
                </a:solidFill>
                <a:effectLst/>
                <a:latin typeface="+mn-lt"/>
                <a:ea typeface="+mn-ea"/>
                <a:cs typeface="+mn-cs"/>
              </a:rPr>
              <a:t>VIc</a:t>
            </a:r>
            <a:r>
              <a:rPr lang="en-US" sz="1200" kern="1200" dirty="0">
                <a:solidFill>
                  <a:schemeClr val="tx1"/>
                </a:solidFill>
                <a:effectLst/>
                <a:latin typeface="+mn-lt"/>
                <a:ea typeface="+mn-ea"/>
                <a:cs typeface="+mn-cs"/>
              </a:rPr>
              <a:t> of the Core Program Requirements. The WELL Toolkit was created to help academic institutions meet the mandates regarding physician well-being. Specifically, as per the ACGME, attending, fellow and resident physicians must be able to: recognize the symptoms of; know how to seek appropriate care for, and; alert designated personnel when residents or faculty are displaying signs of: fatigue, burnout, depression, suicide, substance use, and risk for violence.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EA4E110-05DC-4874-BB6B-F6F57F3DDE61}"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overarching mission was to create a product that would improve the likelihood that physicians will seek help when they are struggling. The contents of the WELL Toolkit are free and downloadable online. While some of the materials are geography-specific, the modules are intended to be easily modifiable by outside institutions. The intention was not to simply meet the new national guidelines, but to do so meaningfully with educational modules that are informed by adult learning theory, practical, and easily digestible.  While there are many well-being resources already in existence, this online toolkit was designed for physicians by physicians, with content that is evidence-based and specific to physicians and the practice of medicine.</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6</a:t>
            </a:fld>
            <a:endParaRPr lang="en-US"/>
          </a:p>
        </p:txBody>
      </p:sp>
    </p:spTree>
    <p:extLst>
      <p:ext uri="{BB962C8B-B14F-4D97-AF65-F5344CB8AC3E}">
        <p14:creationId xmlns:p14="http://schemas.microsoft.com/office/powerpoint/2010/main" val="3128493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Educators need not be content experts to be able to engage physician audiences with these materials. The format includes PowerPoints, FAQs, flowsheets, screening tools, case scenarios, annotated bibliographies, one-page flyers, interactive session guides, and supporting resources available online.</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7</a:t>
            </a:fld>
            <a:endParaRPr lang="en-US"/>
          </a:p>
        </p:txBody>
      </p:sp>
    </p:spTree>
    <p:extLst>
      <p:ext uri="{BB962C8B-B14F-4D97-AF65-F5344CB8AC3E}">
        <p14:creationId xmlns:p14="http://schemas.microsoft.com/office/powerpoint/2010/main" val="33499755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Follows is an outline of the WELL Toolkit contents as well as acknowledgement to our many outstanding authors and collaborators without whose generosity this project would not be possible.  You will notice that there are some contents that are labeled “UPMC Specific” – We welcome educators and well-being champions from outside institutions to customize these resources to reflect policy and resources at your home institutions. The first section of the toolkit is the “Introduction.”</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8</a:t>
            </a:fld>
            <a:endParaRPr lang="en-US"/>
          </a:p>
        </p:txBody>
      </p:sp>
    </p:spTree>
    <p:extLst>
      <p:ext uri="{BB962C8B-B14F-4D97-AF65-F5344CB8AC3E}">
        <p14:creationId xmlns:p14="http://schemas.microsoft.com/office/powerpoint/2010/main" val="2029983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of the Burnout Subsection</a:t>
            </a:r>
          </a:p>
        </p:txBody>
      </p:sp>
      <p:sp>
        <p:nvSpPr>
          <p:cNvPr id="4" name="Slide Number Placeholder 3"/>
          <p:cNvSpPr>
            <a:spLocks noGrp="1"/>
          </p:cNvSpPr>
          <p:nvPr>
            <p:ph type="sldNum" sz="quarter" idx="5"/>
          </p:nvPr>
        </p:nvSpPr>
        <p:spPr/>
        <p:txBody>
          <a:bodyPr/>
          <a:lstStyle/>
          <a:p>
            <a:fld id="{6EA4E110-05DC-4874-BB6B-F6F57F3DDE61}" type="slidenum">
              <a:rPr lang="en-US" smtClean="0"/>
              <a:pPr/>
              <a:t>9</a:t>
            </a:fld>
            <a:endParaRPr lang="en-US"/>
          </a:p>
        </p:txBody>
      </p:sp>
    </p:spTree>
    <p:extLst>
      <p:ext uri="{BB962C8B-B14F-4D97-AF65-F5344CB8AC3E}">
        <p14:creationId xmlns:p14="http://schemas.microsoft.com/office/powerpoint/2010/main" val="176307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of the </a:t>
            </a:r>
            <a:r>
              <a:rPr lang="en-US" dirty="0">
                <a:cs typeface="Calibri Light" panose="020F0302020204030204" pitchFamily="34" charset="0"/>
              </a:rPr>
              <a:t>Fatigue Subsection</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10</a:t>
            </a:fld>
            <a:endParaRPr lang="en-US"/>
          </a:p>
        </p:txBody>
      </p:sp>
    </p:spTree>
    <p:extLst>
      <p:ext uri="{BB962C8B-B14F-4D97-AF65-F5344CB8AC3E}">
        <p14:creationId xmlns:p14="http://schemas.microsoft.com/office/powerpoint/2010/main" val="3600746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of the </a:t>
            </a:r>
            <a:r>
              <a:rPr lang="en-US" dirty="0">
                <a:cs typeface="Calibri Light" panose="020F0302020204030204" pitchFamily="34" charset="0"/>
              </a:rPr>
              <a:t>Depression Subsection</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11</a:t>
            </a:fld>
            <a:endParaRPr lang="en-US"/>
          </a:p>
        </p:txBody>
      </p:sp>
    </p:spTree>
    <p:extLst>
      <p:ext uri="{BB962C8B-B14F-4D97-AF65-F5344CB8AC3E}">
        <p14:creationId xmlns:p14="http://schemas.microsoft.com/office/powerpoint/2010/main" val="1203989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of the </a:t>
            </a:r>
            <a:r>
              <a:rPr lang="en-US" dirty="0">
                <a:cs typeface="Calibri Light" panose="020F0302020204030204" pitchFamily="34" charset="0"/>
              </a:rPr>
              <a:t>Suicide Subsection</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12</a:t>
            </a:fld>
            <a:endParaRPr lang="en-US"/>
          </a:p>
        </p:txBody>
      </p:sp>
    </p:spTree>
    <p:extLst>
      <p:ext uri="{BB962C8B-B14F-4D97-AF65-F5344CB8AC3E}">
        <p14:creationId xmlns:p14="http://schemas.microsoft.com/office/powerpoint/2010/main" val="2628761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of the </a:t>
            </a:r>
            <a:r>
              <a:rPr lang="en-US" dirty="0">
                <a:cs typeface="Calibri Light" panose="020F0302020204030204" pitchFamily="34" charset="0"/>
              </a:rPr>
              <a:t>Substance Use Subsection</a:t>
            </a:r>
            <a:endParaRPr lang="en-US" b="1"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13</a:t>
            </a:fld>
            <a:endParaRPr lang="en-US"/>
          </a:p>
        </p:txBody>
      </p:sp>
    </p:spTree>
    <p:extLst>
      <p:ext uri="{BB962C8B-B14F-4D97-AF65-F5344CB8AC3E}">
        <p14:creationId xmlns:p14="http://schemas.microsoft.com/office/powerpoint/2010/main" val="2542472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of the </a:t>
            </a:r>
            <a:r>
              <a:rPr lang="en-US" dirty="0">
                <a:cs typeface="Calibri Light" panose="020F0302020204030204" pitchFamily="34" charset="0"/>
              </a:rPr>
              <a:t>Risk for Violence Subsection</a:t>
            </a:r>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14</a:t>
            </a:fld>
            <a:endParaRPr lang="en-US"/>
          </a:p>
        </p:txBody>
      </p:sp>
    </p:spTree>
    <p:extLst>
      <p:ext uri="{BB962C8B-B14F-4D97-AF65-F5344CB8AC3E}">
        <p14:creationId xmlns:p14="http://schemas.microsoft.com/office/powerpoint/2010/main" val="3079794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UPMC Graduate Medical Education WELL (Wellness, Environment, Learning and Living) Subcommittee serve the 1700+ resident and fellow physicians at the University of Pittsburgh Medical Center. The WELL Toolkit leadership consisted of the WELL Co-Chairs as well as six additional UPMC physicians. Each subgroup had consultants and content experts totaling &gt;80 contributors from across the nation.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EA4E110-05DC-4874-BB6B-F6F57F3DDE61}" type="slidenum">
              <a:rPr lang="en-US" smtClean="0"/>
              <a:pPr/>
              <a:t>15</a:t>
            </a:fld>
            <a:endParaRPr lang="en-US"/>
          </a:p>
        </p:txBody>
      </p:sp>
    </p:spTree>
    <p:extLst>
      <p:ext uri="{BB962C8B-B14F-4D97-AF65-F5344CB8AC3E}">
        <p14:creationId xmlns:p14="http://schemas.microsoft.com/office/powerpoint/2010/main" val="3427513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sincere gratitude to our many contributors nationwide!</a:t>
            </a:r>
          </a:p>
        </p:txBody>
      </p:sp>
      <p:sp>
        <p:nvSpPr>
          <p:cNvPr id="4" name="Slide Number Placeholder 3"/>
          <p:cNvSpPr>
            <a:spLocks noGrp="1"/>
          </p:cNvSpPr>
          <p:nvPr>
            <p:ph type="sldNum" sz="quarter" idx="5"/>
          </p:nvPr>
        </p:nvSpPr>
        <p:spPr/>
        <p:txBody>
          <a:bodyPr/>
          <a:lstStyle/>
          <a:p>
            <a:fld id="{6EA4E110-05DC-4874-BB6B-F6F57F3DDE61}" type="slidenum">
              <a:rPr lang="en-US" smtClean="0"/>
              <a:pPr/>
              <a:t>16</a:t>
            </a:fld>
            <a:endParaRPr lang="en-US"/>
          </a:p>
        </p:txBody>
      </p:sp>
    </p:spTree>
    <p:extLst>
      <p:ext uri="{BB962C8B-B14F-4D97-AF65-F5344CB8AC3E}">
        <p14:creationId xmlns:p14="http://schemas.microsoft.com/office/powerpoint/2010/main" val="9664493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make inquires, provide feedback, or to learn how you can contribute to future versions of the WELL Toolkit, please contact the UPMC GME WELL Subcommittee Co-Chairs: Sansea L. Jacobson, MD (</a:t>
            </a:r>
            <a:r>
              <a:rPr lang="en-US" sz="1200" u="sng" kern="1200" dirty="0">
                <a:solidFill>
                  <a:schemeClr val="tx1"/>
                </a:solidFill>
                <a:effectLst/>
                <a:latin typeface="+mn-lt"/>
                <a:ea typeface="+mn-ea"/>
                <a:cs typeface="+mn-cs"/>
              </a:rPr>
              <a:t>jacobsonsl@upmc.edu</a:t>
            </a:r>
            <a:r>
              <a:rPr lang="en-US" sz="1200" kern="1200" dirty="0">
                <a:solidFill>
                  <a:schemeClr val="tx1"/>
                </a:solidFill>
                <a:effectLst/>
                <a:latin typeface="+mn-lt"/>
                <a:ea typeface="+mn-ea"/>
                <a:cs typeface="+mn-cs"/>
              </a:rPr>
              <a:t>) and Vu T. </a:t>
            </a:r>
            <a:r>
              <a:rPr lang="en-US" sz="1200" kern="1200">
                <a:solidFill>
                  <a:schemeClr val="tx1"/>
                </a:solidFill>
                <a:effectLst/>
                <a:latin typeface="+mn-lt"/>
                <a:ea typeface="+mn-ea"/>
                <a:cs typeface="+mn-cs"/>
              </a:rPr>
              <a:t>Nguyen, MD (</a:t>
            </a:r>
            <a:r>
              <a:rPr lang="en-US" sz="1200" u="sng" kern="1200">
                <a:solidFill>
                  <a:schemeClr val="tx1"/>
                </a:solidFill>
                <a:effectLst/>
                <a:latin typeface="+mn-lt"/>
                <a:ea typeface="+mn-ea"/>
                <a:cs typeface="+mn-cs"/>
              </a:rPr>
              <a:t>nguyenvt3@upmc.edu</a:t>
            </a:r>
            <a:r>
              <a:rPr lang="en-US" sz="1200" kern="1200">
                <a:solidFill>
                  <a:schemeClr val="tx1"/>
                </a:solidFill>
                <a:effectLst/>
                <a:latin typeface="+mn-lt"/>
                <a:ea typeface="+mn-ea"/>
                <a:cs typeface="+mn-cs"/>
              </a:rPr>
              <a:t>). </a:t>
            </a:r>
          </a:p>
          <a:p>
            <a:endParaRPr lang="en-US" dirty="0"/>
          </a:p>
        </p:txBody>
      </p:sp>
      <p:sp>
        <p:nvSpPr>
          <p:cNvPr id="4" name="Footer Placeholder 3">
            <a:extLst>
              <a:ext uri="{FF2B5EF4-FFF2-40B4-BE49-F238E27FC236}">
                <a16:creationId xmlns:a16="http://schemas.microsoft.com/office/drawing/2014/main" id="{503D6503-B209-40F5-9115-FB054F8C997C}"/>
              </a:ext>
            </a:extLst>
          </p:cNvPr>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01979415-E987-48D4-9E5A-FE75BEA584C0}"/>
              </a:ext>
            </a:extLst>
          </p:cNvPr>
          <p:cNvSpPr>
            <a:spLocks noGrp="1"/>
          </p:cNvSpPr>
          <p:nvPr>
            <p:ph type="dt" idx="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94A54CE-48C2-4EE8-A2E0-2396F9A08FAD}" type="datetime1">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6/3/2020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Header Placeholder 5">
            <a:extLst>
              <a:ext uri="{FF2B5EF4-FFF2-40B4-BE49-F238E27FC236}">
                <a16:creationId xmlns:a16="http://schemas.microsoft.com/office/drawing/2014/main" id="{76A7548E-5745-4AC2-915F-9C8F45739A89}"/>
              </a:ext>
            </a:extLst>
          </p:cNvPr>
          <p:cNvSpPr>
            <a:spLocks noGrp="1"/>
          </p:cNvSpPr>
          <p:nvPr>
            <p:ph type="hdr" sz="quarter"/>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7217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E0436-7710-4899-BA6D-4C617DAB6C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CA92F7-3EBD-475A-A40F-B886FEA6FC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95DCD9-ED33-46BD-9A7D-99A0CE6FF455}"/>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C817167F-EB26-4C0F-86FA-7ACFF6E3AF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520596-D71B-4B52-9C02-9B5D61792716}"/>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4057070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AF55E-538E-41E1-A402-F2EB16E3CB1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7738BB-6D2D-440B-9E4F-6474B9C7A60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1087A4-72E0-4732-B5EA-1949CC1AE03C}"/>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693395FD-A0AE-4669-A0C0-7AE34C868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69CC53-60F1-4689-A16D-1FC178E0AE49}"/>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319702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F12C5-6810-49D4-B025-A416846CEA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94B775E-E8C0-4F60-AF30-6935384C9A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89F7B03-00ED-42CA-8246-7364F7058DB6}"/>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B4397B23-2189-40BF-8B06-B333B08D5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7BE764-94D9-4A25-9BEE-775EC60EC4B4}"/>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928883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3CF9D-5815-4F4D-8BC6-9C3639E7E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4F294B-AD90-4E5D-AE57-15AFFD2C308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082BB2D-CAA5-49CF-9674-D742D3DE257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81D550-6240-48BB-91A2-AADFFA38B7E0}"/>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6" name="Footer Placeholder 5">
            <a:extLst>
              <a:ext uri="{FF2B5EF4-FFF2-40B4-BE49-F238E27FC236}">
                <a16:creationId xmlns:a16="http://schemas.microsoft.com/office/drawing/2014/main" id="{C17D56DD-AEC3-4001-8E35-40DB15DA16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4A09E5-8BBE-4BB2-9A0E-E5D2C9DD9BEA}"/>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3670673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0FA0D-E5B9-47FA-89CF-81CBABDC60D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45DFF9-59AE-4BAD-B748-E74859F939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3C806-BFDE-4E52-94E6-8BEC2624CCC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C7EE68A-3733-4E02-989F-BA54641F01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2B73D80-79F0-4E85-89EF-5285B3F8FB0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A359D7-973D-4EFD-B8F1-886618B34FE9}"/>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8" name="Footer Placeholder 7">
            <a:extLst>
              <a:ext uri="{FF2B5EF4-FFF2-40B4-BE49-F238E27FC236}">
                <a16:creationId xmlns:a16="http://schemas.microsoft.com/office/drawing/2014/main" id="{3B8EDE97-DB33-4291-824F-1BC445C49F1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10CE039-C5E7-42E2-8BD4-7A05BA13701D}"/>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1954802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45744-BDC0-450C-82EE-904BCC9D3B1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3F5E16-020E-409F-B6A3-DA353D1D23A7}"/>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4" name="Footer Placeholder 3">
            <a:extLst>
              <a:ext uri="{FF2B5EF4-FFF2-40B4-BE49-F238E27FC236}">
                <a16:creationId xmlns:a16="http://schemas.microsoft.com/office/drawing/2014/main" id="{DDEB27CB-8C96-4781-9539-C5E378E9885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4BFE5E-7C2E-4AAE-97F8-EB75073B0006}"/>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1315001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F20A5C-44F1-4128-8671-EB60E535A603}"/>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3" name="Footer Placeholder 2">
            <a:extLst>
              <a:ext uri="{FF2B5EF4-FFF2-40B4-BE49-F238E27FC236}">
                <a16:creationId xmlns:a16="http://schemas.microsoft.com/office/drawing/2014/main" id="{259839F9-5FB4-415B-8E8F-16E0E49C56D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C8EB1B-9206-4F29-9851-13D043576DDC}"/>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32480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23F59-327B-41C2-979E-7E5DAA1479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5CBE531-08B3-4AB7-9670-8946553FA3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8A337A3-4373-4736-84B8-1BCB23D0FA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48145A3-87B2-4EC2-8DFF-06D50FAECC63}"/>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6" name="Footer Placeholder 5">
            <a:extLst>
              <a:ext uri="{FF2B5EF4-FFF2-40B4-BE49-F238E27FC236}">
                <a16:creationId xmlns:a16="http://schemas.microsoft.com/office/drawing/2014/main" id="{23D0B1DB-255E-41CE-B18A-2137EF7D53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3A0FB3-BFA2-46F9-BD21-D91EC968252A}"/>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374650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B185C-B8BD-420E-8051-F849C62863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920E79C-8D33-4BD7-A229-EC9C38A12B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E4D7CDD-198A-45F9-B52E-A1D8751BD6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38AB7C8-9C7D-4E82-9816-60317DD0750C}"/>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6" name="Footer Placeholder 5">
            <a:extLst>
              <a:ext uri="{FF2B5EF4-FFF2-40B4-BE49-F238E27FC236}">
                <a16:creationId xmlns:a16="http://schemas.microsoft.com/office/drawing/2014/main" id="{3BBB900D-5151-4F4D-BCE6-6B3E7B36E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E53890-72AB-4E4A-91C7-D405693915B8}"/>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138648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AA8B7-34D8-4736-89C3-C6B0F96B219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B60A9F-04DD-4A2B-8909-D2193F5BA3F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A92427-DC8F-416F-B562-C76BE6C97A56}"/>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312BC90C-B8C5-4C59-B1B2-CCA58FEDBE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98F294-42D6-4508-B6B8-F6F6E79EFDA7}"/>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1832245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6FB59F-F384-4D33-A176-13EA71D12AE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5EE3843-66AA-4DA4-B46F-03C3D0F26A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913E17-FBC2-4BAC-BCC9-4A7D021B9417}"/>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F8CEF3AB-3C94-468F-8990-0B636EBC0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0C380-E805-426C-B078-0697BCAB219B}"/>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775428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8946E3-B839-493B-94CD-6FDF40F6F2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7A270E-3AB7-46F3-A46F-77214EC67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BB00A5-3271-4D16-ADFB-3173CA033B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4B37EE0F-D3CC-4610-BED3-3534F49DE8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27ED954-2CBC-414A-BFA1-E8B80D54E0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47C30B-3469-48A6-BC00-F635E8AD9070}" type="slidenum">
              <a:rPr lang="en-US" smtClean="0"/>
              <a:pPr/>
              <a:t>‹#›</a:t>
            </a:fld>
            <a:endParaRPr lang="en-US"/>
          </a:p>
        </p:txBody>
      </p:sp>
    </p:spTree>
    <p:extLst>
      <p:ext uri="{BB962C8B-B14F-4D97-AF65-F5344CB8AC3E}">
        <p14:creationId xmlns:p14="http://schemas.microsoft.com/office/powerpoint/2010/main" val="532764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mewellness.upmc.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9.jpeg"/><Relationship Id="rId11" Type="http://schemas.openxmlformats.org/officeDocument/2006/relationships/image" Target="../media/image1.png"/><Relationship Id="rId5" Type="http://schemas.openxmlformats.org/officeDocument/2006/relationships/image" Target="../media/image8.jpg"/><Relationship Id="rId10" Type="http://schemas.openxmlformats.org/officeDocument/2006/relationships/image" Target="../media/image13.jpg"/><Relationship Id="rId4" Type="http://schemas.openxmlformats.org/officeDocument/2006/relationships/image" Target="../media/image7.jpeg"/><Relationship Id="rId9"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gmewellness.upmc.com/" TargetMode="External"/><Relationship Id="rId7"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mailto:nguyenvt3@upmc.edu" TargetMode="External"/><Relationship Id="rId4" Type="http://schemas.openxmlformats.org/officeDocument/2006/relationships/hyperlink" Target="mailto:jacobsonsl@upmc.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6499844B-9F50-4AD9-AD69-FB6D490BB15F}"/>
              </a:ext>
            </a:extLst>
          </p:cNvPr>
          <p:cNvSpPr>
            <a:spLocks noGrp="1"/>
          </p:cNvSpPr>
          <p:nvPr>
            <p:ph type="ctrTitle"/>
          </p:nvPr>
        </p:nvSpPr>
        <p:spPr>
          <a:xfrm>
            <a:off x="674237" y="914400"/>
            <a:ext cx="3657600" cy="2887579"/>
          </a:xfrm>
        </p:spPr>
        <p:txBody>
          <a:bodyPr>
            <a:normAutofit/>
          </a:bodyPr>
          <a:lstStyle/>
          <a:p>
            <a:r>
              <a:rPr lang="en-US" sz="3700" dirty="0">
                <a:solidFill>
                  <a:srgbClr val="FFFFFF"/>
                </a:solidFill>
              </a:rPr>
              <a:t>Brief Introduction to the WELL Toolkit</a:t>
            </a:r>
          </a:p>
        </p:txBody>
      </p:sp>
      <p:cxnSp>
        <p:nvCxnSpPr>
          <p:cNvPr id="20" name="Straight Connector 19">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6" name="Content Placeholder 3" descr="Screen Shot 2019-08-05 at 7.35.14 AM.png">
            <a:extLst>
              <a:ext uri="{FF2B5EF4-FFF2-40B4-BE49-F238E27FC236}">
                <a16:creationId xmlns:a16="http://schemas.microsoft.com/office/drawing/2014/main" id="{F19CB66A-6BCF-4BAD-89AE-D27032424AC7}"/>
              </a:ext>
            </a:extLst>
          </p:cNvPr>
          <p:cNvPicPr>
            <a:picLocks noChangeAspect="1"/>
          </p:cNvPicPr>
          <p:nvPr/>
        </p:nvPicPr>
        <p:blipFill rotWithShape="1">
          <a:blip r:embed="rId3"/>
          <a:srcRect l="-39" r="29263" b="75347"/>
          <a:stretch/>
        </p:blipFill>
        <p:spPr>
          <a:xfrm>
            <a:off x="5153822" y="2459945"/>
            <a:ext cx="6553545" cy="1946052"/>
          </a:xfrm>
          <a:prstGeom prst="rect">
            <a:avLst/>
          </a:prstGeom>
        </p:spPr>
      </p:pic>
      <p:sp>
        <p:nvSpPr>
          <p:cNvPr id="8" name="Rectangle 7">
            <a:extLst>
              <a:ext uri="{FF2B5EF4-FFF2-40B4-BE49-F238E27FC236}">
                <a16:creationId xmlns:a16="http://schemas.microsoft.com/office/drawing/2014/main" id="{D94F9CE5-8528-4776-AFAA-17CF41758DCE}"/>
              </a:ext>
            </a:extLst>
          </p:cNvPr>
          <p:cNvSpPr/>
          <p:nvPr/>
        </p:nvSpPr>
        <p:spPr>
          <a:xfrm>
            <a:off x="5800592" y="3910267"/>
            <a:ext cx="2516458" cy="307777"/>
          </a:xfrm>
          <a:prstGeom prst="rect">
            <a:avLst/>
          </a:prstGeom>
        </p:spPr>
        <p:txBody>
          <a:bodyPr wrap="none">
            <a:spAutoFit/>
          </a:bodyPr>
          <a:lstStyle/>
          <a:p>
            <a:r>
              <a:rPr lang="en-US" sz="1400" b="1" dirty="0">
                <a:solidFill>
                  <a:srgbClr val="006666"/>
                </a:solidFill>
              </a:rPr>
              <a:t>Version 1.0</a:t>
            </a:r>
            <a:r>
              <a:rPr lang="en-US" sz="1400" dirty="0">
                <a:solidFill>
                  <a:srgbClr val="006666"/>
                </a:solidFill>
              </a:rPr>
              <a:t>: </a:t>
            </a:r>
            <a:r>
              <a:rPr lang="en-US" sz="1400">
                <a:solidFill>
                  <a:srgbClr val="006666"/>
                </a:solidFill>
              </a:rPr>
              <a:t>Updated June </a:t>
            </a:r>
            <a:r>
              <a:rPr lang="en-US" sz="1400" dirty="0">
                <a:solidFill>
                  <a:srgbClr val="006666"/>
                </a:solidFill>
              </a:rPr>
              <a:t>2020</a:t>
            </a:r>
          </a:p>
        </p:txBody>
      </p:sp>
    </p:spTree>
    <p:extLst>
      <p:ext uri="{BB962C8B-B14F-4D97-AF65-F5344CB8AC3E}">
        <p14:creationId xmlns:p14="http://schemas.microsoft.com/office/powerpoint/2010/main" val="953887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72881-4B38-4E62-AB11-F7E1C07E00F3}"/>
              </a:ext>
            </a:extLst>
          </p:cNvPr>
          <p:cNvSpPr>
            <a:spLocks noGrp="1"/>
          </p:cNvSpPr>
          <p:nvPr>
            <p:ph type="title"/>
          </p:nvPr>
        </p:nvSpPr>
        <p:spPr/>
        <p:txBody>
          <a:bodyPr/>
          <a:lstStyle/>
          <a:p>
            <a:r>
              <a:rPr lang="en-US" b="1" dirty="0">
                <a:solidFill>
                  <a:srgbClr val="006666"/>
                </a:solidFill>
              </a:rPr>
              <a:t>How to use the WELL Toolkit slides</a:t>
            </a:r>
          </a:p>
        </p:txBody>
      </p:sp>
      <p:sp>
        <p:nvSpPr>
          <p:cNvPr id="3" name="Content Placeholder 2">
            <a:extLst>
              <a:ext uri="{FF2B5EF4-FFF2-40B4-BE49-F238E27FC236}">
                <a16:creationId xmlns:a16="http://schemas.microsoft.com/office/drawing/2014/main" id="{8E2175B3-9C33-45AD-B0AD-82B641EFA974}"/>
              </a:ext>
            </a:extLst>
          </p:cNvPr>
          <p:cNvSpPr>
            <a:spLocks noGrp="1"/>
          </p:cNvSpPr>
          <p:nvPr>
            <p:ph idx="1"/>
          </p:nvPr>
        </p:nvSpPr>
        <p:spPr/>
        <p:txBody>
          <a:bodyPr>
            <a:normAutofit fontScale="92500" lnSpcReduction="10000"/>
          </a:bodyPr>
          <a:lstStyle/>
          <a:p>
            <a:pPr marL="0" indent="0">
              <a:buNone/>
            </a:pPr>
            <a:r>
              <a:rPr lang="en-US"/>
              <a:t>These </a:t>
            </a:r>
            <a:r>
              <a:rPr lang="en-US" dirty="0"/>
              <a:t>slide decks were created by the WELL Toolkit Workgroup in 2020. </a:t>
            </a:r>
            <a:br>
              <a:rPr lang="en-US" dirty="0"/>
            </a:br>
            <a:br>
              <a:rPr lang="en-US" dirty="0"/>
            </a:br>
            <a:r>
              <a:rPr lang="en-US" dirty="0"/>
              <a:t>You may use these slides individually or as a set for non-commercial purposes. You are welcome to edit this slide deck to customize it to your setting, including the use of your own logo, but please do not substantively change the content of the work.</a:t>
            </a:r>
            <a:br>
              <a:rPr lang="en-US" dirty="0"/>
            </a:br>
            <a:br>
              <a:rPr lang="en-US" dirty="0"/>
            </a:br>
            <a:r>
              <a:rPr lang="en-US" dirty="0"/>
              <a:t>If you present, reproduce, or distribute these slides, please acknowledge our resource, “WELL Toolkit (2020).” </a:t>
            </a:r>
            <a:br>
              <a:rPr lang="en-US" dirty="0"/>
            </a:br>
            <a:br>
              <a:rPr lang="en-US" dirty="0"/>
            </a:br>
            <a:r>
              <a:rPr lang="en-US" dirty="0"/>
              <a:t>For additional information and related resources, please visit: </a:t>
            </a:r>
            <a:r>
              <a:rPr lang="en-US" dirty="0">
                <a:hlinkClick r:id="rId3"/>
              </a:rPr>
              <a:t>https://gmewellness.upmc.com/</a:t>
            </a:r>
            <a:r>
              <a:rPr lang="en-US" dirty="0"/>
              <a:t> </a:t>
            </a:r>
          </a:p>
        </p:txBody>
      </p:sp>
      <p:pic>
        <p:nvPicPr>
          <p:cNvPr id="5" name="Content Placeholder 3" descr="Screen Shot 2019-08-05 at 7.35.14 AM.png">
            <a:extLst>
              <a:ext uri="{FF2B5EF4-FFF2-40B4-BE49-F238E27FC236}">
                <a16:creationId xmlns:a16="http://schemas.microsoft.com/office/drawing/2014/main" id="{7B50942E-874F-462B-A199-7D7EE96157F4}"/>
              </a:ext>
            </a:extLst>
          </p:cNvPr>
          <p:cNvPicPr>
            <a:picLocks noChangeAspect="1"/>
          </p:cNvPicPr>
          <p:nvPr/>
        </p:nvPicPr>
        <p:blipFill rotWithShape="1">
          <a:blip r:embed="rId4"/>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2548389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8699-9EAA-47F1-968F-87173D778D76}"/>
              </a:ext>
            </a:extLst>
          </p:cNvPr>
          <p:cNvSpPr>
            <a:spLocks noGrp="1"/>
          </p:cNvSpPr>
          <p:nvPr>
            <p:ph type="title"/>
          </p:nvPr>
        </p:nvSpPr>
        <p:spPr/>
        <p:txBody>
          <a:bodyPr/>
          <a:lstStyle/>
          <a:p>
            <a:r>
              <a:rPr lang="en-US" b="1" dirty="0">
                <a:solidFill>
                  <a:srgbClr val="006666"/>
                </a:solidFill>
              </a:rPr>
              <a:t>Agenda</a:t>
            </a:r>
          </a:p>
        </p:txBody>
      </p:sp>
      <p:sp>
        <p:nvSpPr>
          <p:cNvPr id="3" name="Content Placeholder 2">
            <a:extLst>
              <a:ext uri="{FF2B5EF4-FFF2-40B4-BE49-F238E27FC236}">
                <a16:creationId xmlns:a16="http://schemas.microsoft.com/office/drawing/2014/main" id="{C646E25E-6D6C-4629-B39C-AEDDC2CFA825}"/>
              </a:ext>
            </a:extLst>
          </p:cNvPr>
          <p:cNvSpPr>
            <a:spLocks noGrp="1"/>
          </p:cNvSpPr>
          <p:nvPr>
            <p:ph idx="1"/>
          </p:nvPr>
        </p:nvSpPr>
        <p:spPr>
          <a:xfrm>
            <a:off x="1401738" y="1690688"/>
            <a:ext cx="7874330" cy="4351338"/>
          </a:xfrm>
        </p:spPr>
        <p:txBody>
          <a:bodyPr>
            <a:normAutofit/>
          </a:bodyPr>
          <a:lstStyle/>
          <a:p>
            <a:r>
              <a:rPr lang="en-US" sz="3000" dirty="0"/>
              <a:t>WELL Toolkit Mission</a:t>
            </a:r>
          </a:p>
          <a:p>
            <a:r>
              <a:rPr lang="en-US" sz="3000" dirty="0"/>
              <a:t>Design and Format</a:t>
            </a:r>
          </a:p>
          <a:p>
            <a:r>
              <a:rPr lang="en-US" sz="3000" dirty="0"/>
              <a:t>Contents of the Subsections</a:t>
            </a:r>
          </a:p>
          <a:p>
            <a:r>
              <a:rPr lang="en-US" sz="3000" dirty="0"/>
              <a:t>Authors and Collaborators</a:t>
            </a:r>
          </a:p>
        </p:txBody>
      </p:sp>
      <p:pic>
        <p:nvPicPr>
          <p:cNvPr id="8" name="Content Placeholder 3" descr="Screen Shot 2019-08-05 at 7.35.14 AM.png">
            <a:extLst>
              <a:ext uri="{FF2B5EF4-FFF2-40B4-BE49-F238E27FC236}">
                <a16:creationId xmlns:a16="http://schemas.microsoft.com/office/drawing/2014/main" id="{FC0E2FC1-2BD8-4D00-B7D3-A4FC1E057825}"/>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5" name="Content Placeholder 3">
            <a:extLst>
              <a:ext uri="{FF2B5EF4-FFF2-40B4-BE49-F238E27FC236}">
                <a16:creationId xmlns:a16="http://schemas.microsoft.com/office/drawing/2014/main" id="{91331A60-CBF2-431B-8669-E23A1436E094}"/>
              </a:ext>
            </a:extLst>
          </p:cNvPr>
          <p:cNvPicPr>
            <a:picLocks noChangeAspect="1"/>
          </p:cNvPicPr>
          <p:nvPr/>
        </p:nvPicPr>
        <p:blipFill rotWithShape="1">
          <a:blip r:embed="rId4"/>
          <a:srcRect l="68367" r="3275"/>
          <a:stretch/>
        </p:blipFill>
        <p:spPr>
          <a:xfrm>
            <a:off x="9460915" y="805120"/>
            <a:ext cx="1990904" cy="5247759"/>
          </a:xfrm>
          <a:prstGeom prst="rect">
            <a:avLst/>
          </a:prstGeom>
        </p:spPr>
      </p:pic>
    </p:spTree>
    <p:extLst>
      <p:ext uri="{BB962C8B-B14F-4D97-AF65-F5344CB8AC3E}">
        <p14:creationId xmlns:p14="http://schemas.microsoft.com/office/powerpoint/2010/main" val="4211781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8699-9EAA-47F1-968F-87173D778D76}"/>
              </a:ext>
            </a:extLst>
          </p:cNvPr>
          <p:cNvSpPr>
            <a:spLocks noGrp="1"/>
          </p:cNvSpPr>
          <p:nvPr>
            <p:ph type="title"/>
          </p:nvPr>
        </p:nvSpPr>
        <p:spPr/>
        <p:txBody>
          <a:bodyPr/>
          <a:lstStyle/>
          <a:p>
            <a:r>
              <a:rPr lang="en-US" b="1" dirty="0">
                <a:solidFill>
                  <a:srgbClr val="006666"/>
                </a:solidFill>
              </a:rPr>
              <a:t>Learning Objectives</a:t>
            </a:r>
          </a:p>
        </p:txBody>
      </p:sp>
      <p:sp>
        <p:nvSpPr>
          <p:cNvPr id="3" name="Content Placeholder 2">
            <a:extLst>
              <a:ext uri="{FF2B5EF4-FFF2-40B4-BE49-F238E27FC236}">
                <a16:creationId xmlns:a16="http://schemas.microsoft.com/office/drawing/2014/main" id="{C646E25E-6D6C-4629-B39C-AEDDC2CFA825}"/>
              </a:ext>
            </a:extLst>
          </p:cNvPr>
          <p:cNvSpPr>
            <a:spLocks noGrp="1"/>
          </p:cNvSpPr>
          <p:nvPr>
            <p:ph idx="1"/>
          </p:nvPr>
        </p:nvSpPr>
        <p:spPr>
          <a:xfrm>
            <a:off x="1401738" y="1690688"/>
            <a:ext cx="9408224" cy="4351338"/>
          </a:xfrm>
        </p:spPr>
        <p:txBody>
          <a:bodyPr>
            <a:normAutofit/>
          </a:bodyPr>
          <a:lstStyle/>
          <a:p>
            <a:pPr marL="514350" indent="-514350">
              <a:buFont typeface="+mj-lt"/>
              <a:buAutoNum type="arabicPeriod"/>
            </a:pPr>
            <a:r>
              <a:rPr lang="en-US" sz="3000" dirty="0"/>
              <a:t>Be aware of the new ACGME core program requirements on physician well-being</a:t>
            </a:r>
          </a:p>
          <a:p>
            <a:pPr marL="514350" indent="-514350">
              <a:buFont typeface="+mj-lt"/>
              <a:buAutoNum type="arabicPeriod"/>
            </a:pPr>
            <a:r>
              <a:rPr lang="en-US" sz="3000" dirty="0"/>
              <a:t>Have an awareness of how the WELL Toolkit can help meet the new national guidelines</a:t>
            </a:r>
          </a:p>
          <a:p>
            <a:pPr marL="514350" indent="-514350">
              <a:buFont typeface="+mj-lt"/>
              <a:buAutoNum type="arabicPeriod"/>
            </a:pPr>
            <a:r>
              <a:rPr lang="en-US" sz="3000" dirty="0"/>
              <a:t>Be introduced to the content of each of the subsections of the WELL Toolkit</a:t>
            </a:r>
          </a:p>
          <a:p>
            <a:pPr marL="514350" indent="-514350">
              <a:buFont typeface="+mj-lt"/>
              <a:buAutoNum type="arabicPeriod"/>
            </a:pPr>
            <a:endParaRPr lang="en-US" sz="3000" dirty="0"/>
          </a:p>
          <a:p>
            <a:pPr marL="514350" indent="-514350">
              <a:buFont typeface="+mj-lt"/>
              <a:buAutoNum type="arabicPeriod"/>
            </a:pPr>
            <a:endParaRPr lang="en-US" sz="2600" dirty="0">
              <a:latin typeface="+mj-lt"/>
            </a:endParaRPr>
          </a:p>
        </p:txBody>
      </p:sp>
      <p:pic>
        <p:nvPicPr>
          <p:cNvPr id="8" name="Content Placeholder 3" descr="Screen Shot 2019-08-05 at 7.35.14 AM.png">
            <a:extLst>
              <a:ext uri="{FF2B5EF4-FFF2-40B4-BE49-F238E27FC236}">
                <a16:creationId xmlns:a16="http://schemas.microsoft.com/office/drawing/2014/main" id="{FC0E2FC1-2BD8-4D00-B7D3-A4FC1E057825}"/>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4" name="Picture 3">
            <a:extLst>
              <a:ext uri="{FF2B5EF4-FFF2-40B4-BE49-F238E27FC236}">
                <a16:creationId xmlns:a16="http://schemas.microsoft.com/office/drawing/2014/main" id="{9CE6CE76-7D88-40DD-AAA5-BF39EF3F95ED}"/>
              </a:ext>
            </a:extLst>
          </p:cNvPr>
          <p:cNvPicPr>
            <a:picLocks noChangeAspect="1"/>
          </p:cNvPicPr>
          <p:nvPr/>
        </p:nvPicPr>
        <p:blipFill>
          <a:blip r:embed="rId4"/>
          <a:stretch>
            <a:fillRect/>
          </a:stretch>
        </p:blipFill>
        <p:spPr>
          <a:xfrm>
            <a:off x="5510212" y="846889"/>
            <a:ext cx="5201427" cy="407955"/>
          </a:xfrm>
          <a:prstGeom prst="rect">
            <a:avLst/>
          </a:prstGeom>
        </p:spPr>
      </p:pic>
    </p:spTree>
    <p:extLst>
      <p:ext uri="{BB962C8B-B14F-4D97-AF65-F5344CB8AC3E}">
        <p14:creationId xmlns:p14="http://schemas.microsoft.com/office/powerpoint/2010/main" val="259427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5ECF061-80CD-4034-9D34-C0F84BE6503D}"/>
              </a:ext>
            </a:extLst>
          </p:cNvPr>
          <p:cNvSpPr>
            <a:spLocks noGrp="1"/>
          </p:cNvSpPr>
          <p:nvPr>
            <p:ph type="title"/>
          </p:nvPr>
        </p:nvSpPr>
        <p:spPr>
          <a:xfrm>
            <a:off x="960100" y="978102"/>
            <a:ext cx="10588434" cy="1062644"/>
          </a:xfrm>
        </p:spPr>
        <p:txBody>
          <a:bodyPr vert="horz" lIns="91440" tIns="45720" rIns="91440" bIns="45720" rtlCol="0" anchor="b">
            <a:normAutofit/>
          </a:bodyPr>
          <a:lstStyle/>
          <a:p>
            <a:r>
              <a:rPr lang="en-US" sz="4000" b="1" dirty="0">
                <a:solidFill>
                  <a:srgbClr val="006666"/>
                </a:solidFill>
              </a:rPr>
              <a:t>WELL Toolkit </a:t>
            </a:r>
            <a:r>
              <a:rPr lang="en-US" sz="4000" b="1" dirty="0"/>
              <a:t>helps meet ACGME Requirements</a:t>
            </a:r>
            <a:endParaRPr lang="en-US" sz="4000" b="1" kern="1200" dirty="0"/>
          </a:p>
        </p:txBody>
      </p:sp>
      <p:cxnSp>
        <p:nvCxnSpPr>
          <p:cNvPr id="18" name="Straight Connector 17">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9" name="Content Placeholder 3" descr="Screen Shot 2019-08-05 at 7.35.14 AM.png">
            <a:extLst>
              <a:ext uri="{FF2B5EF4-FFF2-40B4-BE49-F238E27FC236}">
                <a16:creationId xmlns:a16="http://schemas.microsoft.com/office/drawing/2014/main" id="{87CFF2D1-597A-432D-8E76-B9A74A67D94F}"/>
              </a:ext>
            </a:extLst>
          </p:cNvPr>
          <p:cNvPicPr>
            <a:picLocks noChangeAspect="1"/>
          </p:cNvPicPr>
          <p:nvPr/>
        </p:nvPicPr>
        <p:blipFill rotWithShape="1">
          <a:blip r:embed="rId3"/>
          <a:srcRect l="4344" t="57962" r="13431" b="354"/>
          <a:stretch/>
        </p:blipFill>
        <p:spPr>
          <a:xfrm>
            <a:off x="6019803" y="4283898"/>
            <a:ext cx="4980685" cy="2152528"/>
          </a:xfrm>
          <a:prstGeom prst="rect">
            <a:avLst/>
          </a:prstGeom>
        </p:spPr>
      </p:pic>
      <p:sp>
        <p:nvSpPr>
          <p:cNvPr id="8" name="Content Placeholder 2">
            <a:extLst>
              <a:ext uri="{FF2B5EF4-FFF2-40B4-BE49-F238E27FC236}">
                <a16:creationId xmlns:a16="http://schemas.microsoft.com/office/drawing/2014/main" id="{A8FA0CD3-8CF6-4B02-A806-3B7CD7A083B3}"/>
              </a:ext>
            </a:extLst>
          </p:cNvPr>
          <p:cNvSpPr>
            <a:spLocks noGrp="1"/>
          </p:cNvSpPr>
          <p:nvPr>
            <p:ph idx="1"/>
          </p:nvPr>
        </p:nvSpPr>
        <p:spPr>
          <a:xfrm>
            <a:off x="1121328" y="2676024"/>
            <a:ext cx="4023140" cy="3215749"/>
          </a:xfrm>
        </p:spPr>
        <p:txBody>
          <a:bodyPr>
            <a:normAutofit/>
          </a:bodyPr>
          <a:lstStyle/>
          <a:p>
            <a:pPr marL="0" indent="0">
              <a:buNone/>
            </a:pPr>
            <a:r>
              <a:rPr lang="en-US" sz="2000" dirty="0">
                <a:latin typeface="Calibri Light" panose="020F0302020204030204" pitchFamily="34" charset="0"/>
                <a:cs typeface="Calibri Light" panose="020F0302020204030204" pitchFamily="34" charset="0"/>
              </a:rPr>
              <a:t>In the 2019-20 academic year, the UPMC GME leadership team in coordination with content experts across the nation launched the </a:t>
            </a:r>
            <a:r>
              <a:rPr lang="en-US" sz="2000" b="1" dirty="0">
                <a:solidFill>
                  <a:srgbClr val="006666"/>
                </a:solidFill>
                <a:latin typeface="Calibri Light" panose="020F0302020204030204" pitchFamily="34" charset="0"/>
                <a:cs typeface="Calibri Light" panose="020F0302020204030204" pitchFamily="34" charset="0"/>
              </a:rPr>
              <a:t>WELL Toolkit</a:t>
            </a:r>
            <a:r>
              <a:rPr lang="en-US" sz="2000" dirty="0">
                <a:latin typeface="Calibri Light" panose="020F0302020204030204" pitchFamily="34" charset="0"/>
                <a:cs typeface="Calibri Light" panose="020F0302020204030204" pitchFamily="34" charset="0"/>
              </a:rPr>
              <a:t>. This free online resource was designed to help physician educators across all discipline meet the new physician wellness ACGME Core Program Requirements in Section VIc for ALL physician faculty and trainees nationwide.</a:t>
            </a:r>
            <a:endParaRPr lang="en-US" sz="2000" dirty="0"/>
          </a:p>
          <a:p>
            <a:pPr marL="0" indent="0">
              <a:buNone/>
            </a:pPr>
            <a:endParaRPr lang="en-US" sz="2000" dirty="0"/>
          </a:p>
        </p:txBody>
      </p:sp>
      <p:sp>
        <p:nvSpPr>
          <p:cNvPr id="3" name="Rectangle 2">
            <a:extLst>
              <a:ext uri="{FF2B5EF4-FFF2-40B4-BE49-F238E27FC236}">
                <a16:creationId xmlns:a16="http://schemas.microsoft.com/office/drawing/2014/main" id="{FAD23158-DA8E-4FE3-8AF6-AB45AA475AFD}"/>
              </a:ext>
            </a:extLst>
          </p:cNvPr>
          <p:cNvSpPr/>
          <p:nvPr/>
        </p:nvSpPr>
        <p:spPr>
          <a:xfrm>
            <a:off x="5304291" y="2482497"/>
            <a:ext cx="5696197" cy="1631216"/>
          </a:xfrm>
          <a:prstGeom prst="rect">
            <a:avLst/>
          </a:prstGeom>
        </p:spPr>
        <p:txBody>
          <a:bodyPr wrap="square">
            <a:spAutoFit/>
          </a:bodyPr>
          <a:lstStyle/>
          <a:p>
            <a:pPr marL="342900" indent="-342900">
              <a:buFont typeface="Wingdings" panose="05000000000000000000" pitchFamily="2" charset="2"/>
              <a:buChar char="ü"/>
            </a:pPr>
            <a:endParaRPr lang="en-US" sz="2000" dirty="0"/>
          </a:p>
          <a:p>
            <a:pPr marL="800100" lvl="1" indent="-342900">
              <a:buFont typeface="Wingdings" panose="05000000000000000000" pitchFamily="2" charset="2"/>
              <a:buChar char="ü"/>
            </a:pPr>
            <a:r>
              <a:rPr lang="en-US" sz="2000" dirty="0"/>
              <a:t>Recognize symptoms of:</a:t>
            </a:r>
          </a:p>
          <a:p>
            <a:pPr marL="800100" lvl="1" indent="-342900">
              <a:buFont typeface="Wingdings" panose="05000000000000000000" pitchFamily="2" charset="2"/>
              <a:buChar char="ü"/>
            </a:pPr>
            <a:r>
              <a:rPr lang="en-US" sz="2000" dirty="0"/>
              <a:t>Know how to seek appropriate care for:</a:t>
            </a:r>
          </a:p>
          <a:p>
            <a:pPr marL="800100" lvl="1" indent="-342900">
              <a:buFont typeface="Wingdings" panose="05000000000000000000" pitchFamily="2" charset="2"/>
              <a:buChar char="ü"/>
            </a:pPr>
            <a:r>
              <a:rPr lang="en-US" sz="2000" dirty="0"/>
              <a:t>Alert designated personnel when residents </a:t>
            </a:r>
            <a:br>
              <a:rPr lang="en-US" sz="2000" dirty="0"/>
            </a:br>
            <a:r>
              <a:rPr lang="en-US" sz="2000" dirty="0"/>
              <a:t>or faculty are displaying signs of:</a:t>
            </a:r>
          </a:p>
        </p:txBody>
      </p:sp>
      <p:sp>
        <p:nvSpPr>
          <p:cNvPr id="6" name="Rectangle 5">
            <a:extLst>
              <a:ext uri="{FF2B5EF4-FFF2-40B4-BE49-F238E27FC236}">
                <a16:creationId xmlns:a16="http://schemas.microsoft.com/office/drawing/2014/main" id="{83279A8C-95AD-45AA-B96B-ABBE7FEAD7B4}"/>
              </a:ext>
            </a:extLst>
          </p:cNvPr>
          <p:cNvSpPr/>
          <p:nvPr/>
        </p:nvSpPr>
        <p:spPr>
          <a:xfrm>
            <a:off x="5700156" y="2676024"/>
            <a:ext cx="5472480" cy="3760402"/>
          </a:xfrm>
          <a:prstGeom prst="rect">
            <a:avLst/>
          </a:prstGeom>
          <a:noFill/>
          <a:ln w="28575">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5807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960100" y="978102"/>
            <a:ext cx="10588434" cy="1062644"/>
          </a:xfrm>
        </p:spPr>
        <p:txBody>
          <a:bodyPr anchor="b">
            <a:normAutofit/>
          </a:bodyPr>
          <a:lstStyle/>
          <a:p>
            <a:r>
              <a:rPr lang="en-US" dirty="0">
                <a:solidFill>
                  <a:srgbClr val="006666"/>
                </a:solidFill>
                <a:cs typeface="Calibri Light" panose="020F0302020204030204" pitchFamily="34" charset="0"/>
              </a:rPr>
              <a:t>Mission</a:t>
            </a:r>
          </a:p>
        </p:txBody>
      </p:sp>
      <p:cxnSp>
        <p:nvCxnSpPr>
          <p:cNvPr id="12" name="Straight Connector 11">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3476565" y="3422457"/>
            <a:ext cx="7235074" cy="3215749"/>
          </a:xfrm>
        </p:spPr>
        <p:txBody>
          <a:bodyPr>
            <a:normAutofit/>
          </a:bodyPr>
          <a:lstStyle/>
          <a:p>
            <a:r>
              <a:rPr lang="en-US" sz="2400" dirty="0">
                <a:latin typeface="+mj-lt"/>
              </a:rPr>
              <a:t>Meets ACGME requirements </a:t>
            </a:r>
            <a:r>
              <a:rPr lang="en-US" sz="2400" i="1" dirty="0">
                <a:latin typeface="+mj-lt"/>
              </a:rPr>
              <a:t>meaningfully</a:t>
            </a:r>
          </a:p>
          <a:p>
            <a:r>
              <a:rPr lang="en-US" sz="2400" dirty="0">
                <a:latin typeface="+mj-lt"/>
              </a:rPr>
              <a:t>Practical, relevant and easily-digestible</a:t>
            </a:r>
          </a:p>
          <a:p>
            <a:r>
              <a:rPr lang="en-US" sz="2400" dirty="0">
                <a:latin typeface="+mj-lt"/>
              </a:rPr>
              <a:t>Modules informed by adult-learning theory</a:t>
            </a:r>
          </a:p>
          <a:p>
            <a:r>
              <a:rPr lang="en-US" sz="2400" dirty="0">
                <a:latin typeface="+mj-lt"/>
              </a:rPr>
              <a:t>Evidence-based content specific to physicians</a:t>
            </a:r>
          </a:p>
          <a:p>
            <a:r>
              <a:rPr lang="en-US" sz="2400" dirty="0">
                <a:latin typeface="+mj-lt"/>
              </a:rPr>
              <a:t>Geography-specific content can be used as template</a:t>
            </a:r>
          </a:p>
          <a:p>
            <a:r>
              <a:rPr lang="en-US" sz="2400" dirty="0">
                <a:latin typeface="+mj-lt"/>
              </a:rPr>
              <a:t>FREE and easy online download</a:t>
            </a:r>
          </a:p>
        </p:txBody>
      </p:sp>
      <p:graphicFrame>
        <p:nvGraphicFramePr>
          <p:cNvPr id="8" name="Table 7">
            <a:extLst>
              <a:ext uri="{FF2B5EF4-FFF2-40B4-BE49-F238E27FC236}">
                <a16:creationId xmlns:a16="http://schemas.microsoft.com/office/drawing/2014/main" id="{D63C80EE-C261-4738-BA7F-BB86DE2CC7D6}"/>
              </a:ext>
            </a:extLst>
          </p:cNvPr>
          <p:cNvGraphicFramePr>
            <a:graphicFrameLocks noGrp="1"/>
          </p:cNvGraphicFramePr>
          <p:nvPr>
            <p:extLst>
              <p:ext uri="{D42A27DB-BD31-4B8C-83A1-F6EECF244321}">
                <p14:modId xmlns:p14="http://schemas.microsoft.com/office/powerpoint/2010/main" val="1547484895"/>
              </p:ext>
            </p:extLst>
          </p:nvPr>
        </p:nvGraphicFramePr>
        <p:xfrm>
          <a:off x="3256818" y="2674593"/>
          <a:ext cx="7915818" cy="540126"/>
        </p:xfrm>
        <a:graphic>
          <a:graphicData uri="http://schemas.openxmlformats.org/drawingml/2006/table">
            <a:tbl>
              <a:tblPr firstRow="1" bandRow="1">
                <a:tableStyleId>{5C22544A-7EE6-4342-B048-85BDC9FD1C3A}</a:tableStyleId>
              </a:tblPr>
              <a:tblGrid>
                <a:gridCol w="7915818">
                  <a:extLst>
                    <a:ext uri="{9D8B030D-6E8A-4147-A177-3AD203B41FA5}">
                      <a16:colId xmlns:a16="http://schemas.microsoft.com/office/drawing/2014/main" val="52384157"/>
                    </a:ext>
                  </a:extLst>
                </a:gridCol>
              </a:tblGrid>
              <a:tr h="5401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u="none" dirty="0">
                          <a:latin typeface="+mj-lt"/>
                        </a:rPr>
                        <a:t>Designed </a:t>
                      </a:r>
                      <a:r>
                        <a:rPr lang="en-US" sz="2800" b="1" u="none" dirty="0">
                          <a:latin typeface="+mj-lt"/>
                        </a:rPr>
                        <a:t>by</a:t>
                      </a:r>
                      <a:r>
                        <a:rPr lang="en-US" sz="2800" b="0" u="none" dirty="0">
                          <a:latin typeface="+mj-lt"/>
                        </a:rPr>
                        <a:t> physicians </a:t>
                      </a:r>
                      <a:r>
                        <a:rPr lang="en-US" sz="2800" b="1" u="none" dirty="0">
                          <a:latin typeface="+mj-lt"/>
                        </a:rPr>
                        <a:t>for</a:t>
                      </a:r>
                      <a:r>
                        <a:rPr lang="en-US" sz="2800" b="0" u="none" dirty="0">
                          <a:latin typeface="+mj-lt"/>
                        </a:rPr>
                        <a:t> </a:t>
                      </a:r>
                      <a:r>
                        <a:rPr lang="en-US" sz="2800" b="0" dirty="0">
                          <a:latin typeface="+mj-lt"/>
                        </a:rPr>
                        <a:t>physicians</a:t>
                      </a:r>
                    </a:p>
                  </a:txBody>
                  <a:tcPr>
                    <a:solidFill>
                      <a:srgbClr val="006666"/>
                    </a:solidFill>
                  </a:tcPr>
                </a:tc>
                <a:extLst>
                  <a:ext uri="{0D108BD9-81ED-4DB2-BD59-A6C34878D82A}">
                    <a16:rowId xmlns:a16="http://schemas.microsoft.com/office/drawing/2014/main" val="1979904531"/>
                  </a:ext>
                </a:extLst>
              </a:tr>
            </a:tbl>
          </a:graphicData>
        </a:graphic>
      </p:graphicFrame>
      <p:pic>
        <p:nvPicPr>
          <p:cNvPr id="13" name="Content Placeholder 3" descr="Screen Shot 2019-08-05 at 7.35.14 AM.png">
            <a:extLst>
              <a:ext uri="{FF2B5EF4-FFF2-40B4-BE49-F238E27FC236}">
                <a16:creationId xmlns:a16="http://schemas.microsoft.com/office/drawing/2014/main" id="{351CC1ED-9D83-4A0C-9668-3389BAD9C9C3}"/>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10" name="Content Placeholder 3">
            <a:extLst>
              <a:ext uri="{FF2B5EF4-FFF2-40B4-BE49-F238E27FC236}">
                <a16:creationId xmlns:a16="http://schemas.microsoft.com/office/drawing/2014/main" id="{E74A6E6D-1ABE-4263-BB71-6C5A041071FF}"/>
              </a:ext>
            </a:extLst>
          </p:cNvPr>
          <p:cNvPicPr>
            <a:picLocks noChangeAspect="1"/>
          </p:cNvPicPr>
          <p:nvPr/>
        </p:nvPicPr>
        <p:blipFill rotWithShape="1">
          <a:blip r:embed="rId4"/>
          <a:srcRect l="68367" r="3275"/>
          <a:stretch/>
        </p:blipFill>
        <p:spPr>
          <a:xfrm>
            <a:off x="1047624" y="2456460"/>
            <a:ext cx="1586477" cy="4181746"/>
          </a:xfrm>
          <a:prstGeom prst="rect">
            <a:avLst/>
          </a:prstGeom>
        </p:spPr>
      </p:pic>
      <p:pic>
        <p:nvPicPr>
          <p:cNvPr id="9" name="Content Placeholder 3" descr="Screen Shot 2019-08-05 at 7.35.14 AM.png">
            <a:extLst>
              <a:ext uri="{FF2B5EF4-FFF2-40B4-BE49-F238E27FC236}">
                <a16:creationId xmlns:a16="http://schemas.microsoft.com/office/drawing/2014/main" id="{1D89F640-1183-4B66-B3FE-85ECC18EE124}"/>
              </a:ext>
            </a:extLst>
          </p:cNvPr>
          <p:cNvPicPr>
            <a:picLocks noChangeAspect="1"/>
          </p:cNvPicPr>
          <p:nvPr/>
        </p:nvPicPr>
        <p:blipFill rotWithShape="1">
          <a:blip r:embed="rId3"/>
          <a:srcRect l="-39" r="29263" b="75347"/>
          <a:stretch/>
        </p:blipFill>
        <p:spPr>
          <a:xfrm>
            <a:off x="2922538" y="1054990"/>
            <a:ext cx="3765817" cy="1118246"/>
          </a:xfrm>
          <a:prstGeom prst="rect">
            <a:avLst/>
          </a:prstGeom>
        </p:spPr>
      </p:pic>
    </p:spTree>
    <p:extLst>
      <p:ext uri="{BB962C8B-B14F-4D97-AF65-F5344CB8AC3E}">
        <p14:creationId xmlns:p14="http://schemas.microsoft.com/office/powerpoint/2010/main" val="1111144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960100" y="978102"/>
            <a:ext cx="10588434" cy="1062644"/>
          </a:xfrm>
        </p:spPr>
        <p:txBody>
          <a:bodyPr anchor="b">
            <a:normAutofit/>
          </a:bodyPr>
          <a:lstStyle/>
          <a:p>
            <a:r>
              <a:rPr lang="en-US" b="1" dirty="0">
                <a:solidFill>
                  <a:srgbClr val="006666"/>
                </a:solidFill>
                <a:latin typeface="Calibri Light" panose="020F0302020204030204" pitchFamily="34" charset="0"/>
                <a:cs typeface="Calibri Light" panose="020F0302020204030204" pitchFamily="34" charset="0"/>
              </a:rPr>
              <a:t>Contents</a:t>
            </a:r>
          </a:p>
        </p:txBody>
      </p:sp>
      <p:cxnSp>
        <p:nvCxnSpPr>
          <p:cNvPr id="12" name="Straight Connector 11">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3631EF42-EF65-4E59-AD4A-7778FEBD17F8}"/>
              </a:ext>
            </a:extLst>
          </p:cNvPr>
          <p:cNvSpPr>
            <a:spLocks noGrp="1"/>
          </p:cNvSpPr>
          <p:nvPr>
            <p:ph idx="1"/>
          </p:nvPr>
        </p:nvSpPr>
        <p:spPr>
          <a:xfrm>
            <a:off x="1535264" y="3673267"/>
            <a:ext cx="6282169" cy="3215749"/>
          </a:xfrm>
        </p:spPr>
        <p:txBody>
          <a:bodyPr>
            <a:normAutofit/>
          </a:bodyPr>
          <a:lstStyle/>
          <a:p>
            <a:r>
              <a:rPr lang="en-US" dirty="0">
                <a:latin typeface="+mj-lt"/>
              </a:rPr>
              <a:t>One-Page Flyers</a:t>
            </a:r>
          </a:p>
          <a:p>
            <a:r>
              <a:rPr lang="en-US" dirty="0">
                <a:latin typeface="+mj-lt"/>
              </a:rPr>
              <a:t>FAQs</a:t>
            </a:r>
          </a:p>
          <a:p>
            <a:r>
              <a:rPr lang="en-US" dirty="0">
                <a:latin typeface="+mj-lt"/>
              </a:rPr>
              <a:t>Flowsheets</a:t>
            </a:r>
          </a:p>
          <a:p>
            <a:r>
              <a:rPr lang="en-US" dirty="0">
                <a:latin typeface="+mj-lt"/>
              </a:rPr>
              <a:t>PowerPoints</a:t>
            </a:r>
          </a:p>
        </p:txBody>
      </p:sp>
      <p:graphicFrame>
        <p:nvGraphicFramePr>
          <p:cNvPr id="11" name="Table 10">
            <a:extLst>
              <a:ext uri="{FF2B5EF4-FFF2-40B4-BE49-F238E27FC236}">
                <a16:creationId xmlns:a16="http://schemas.microsoft.com/office/drawing/2014/main" id="{E2EA8106-8A1F-4B91-B0A4-8400E7054057}"/>
              </a:ext>
            </a:extLst>
          </p:cNvPr>
          <p:cNvGraphicFramePr>
            <a:graphicFrameLocks noGrp="1"/>
          </p:cNvGraphicFramePr>
          <p:nvPr>
            <p:extLst>
              <p:ext uri="{D42A27DB-BD31-4B8C-83A1-F6EECF244321}">
                <p14:modId xmlns:p14="http://schemas.microsoft.com/office/powerpoint/2010/main" val="1027518585"/>
              </p:ext>
            </p:extLst>
          </p:nvPr>
        </p:nvGraphicFramePr>
        <p:xfrm>
          <a:off x="1535264" y="3021321"/>
          <a:ext cx="6882226" cy="518160"/>
        </p:xfrm>
        <a:graphic>
          <a:graphicData uri="http://schemas.openxmlformats.org/drawingml/2006/table">
            <a:tbl>
              <a:tblPr firstRow="1" bandRow="1">
                <a:tableStyleId>{5C22544A-7EE6-4342-B048-85BDC9FD1C3A}</a:tableStyleId>
              </a:tblPr>
              <a:tblGrid>
                <a:gridCol w="6882226">
                  <a:extLst>
                    <a:ext uri="{9D8B030D-6E8A-4147-A177-3AD203B41FA5}">
                      <a16:colId xmlns:a16="http://schemas.microsoft.com/office/drawing/2014/main" val="52384157"/>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u="none" dirty="0">
                          <a:latin typeface="+mj-lt"/>
                        </a:rPr>
                        <a:t>Easy for non-experts to teach out-of-the-box</a:t>
                      </a:r>
                    </a:p>
                  </a:txBody>
                  <a:tcPr>
                    <a:solidFill>
                      <a:srgbClr val="006666"/>
                    </a:solidFill>
                  </a:tcPr>
                </a:tc>
                <a:extLst>
                  <a:ext uri="{0D108BD9-81ED-4DB2-BD59-A6C34878D82A}">
                    <a16:rowId xmlns:a16="http://schemas.microsoft.com/office/drawing/2014/main" val="1979904531"/>
                  </a:ext>
                </a:extLst>
              </a:tr>
            </a:tbl>
          </a:graphicData>
        </a:graphic>
      </p:graphicFrame>
      <p:pic>
        <p:nvPicPr>
          <p:cNvPr id="13" name="Picture 12">
            <a:extLst>
              <a:ext uri="{FF2B5EF4-FFF2-40B4-BE49-F238E27FC236}">
                <a16:creationId xmlns:a16="http://schemas.microsoft.com/office/drawing/2014/main" id="{5B8C0687-DED6-4269-9259-637E46517085}"/>
              </a:ext>
            </a:extLst>
          </p:cNvPr>
          <p:cNvPicPr>
            <a:picLocks noChangeAspect="1"/>
          </p:cNvPicPr>
          <p:nvPr/>
        </p:nvPicPr>
        <p:blipFill>
          <a:blip r:embed="rId3"/>
          <a:stretch>
            <a:fillRect/>
          </a:stretch>
        </p:blipFill>
        <p:spPr>
          <a:xfrm>
            <a:off x="9050765" y="2494997"/>
            <a:ext cx="2799305" cy="2533199"/>
          </a:xfrm>
          <a:prstGeom prst="rect">
            <a:avLst/>
          </a:prstGeom>
        </p:spPr>
      </p:pic>
      <p:pic>
        <p:nvPicPr>
          <p:cNvPr id="14" name="Content Placeholder 3" descr="Screen Shot 2019-08-05 at 7.35.14 AM.png">
            <a:extLst>
              <a:ext uri="{FF2B5EF4-FFF2-40B4-BE49-F238E27FC236}">
                <a16:creationId xmlns:a16="http://schemas.microsoft.com/office/drawing/2014/main" id="{0C1B5934-499B-443F-8354-86C7EF530BFF}"/>
              </a:ext>
            </a:extLst>
          </p:cNvPr>
          <p:cNvPicPr>
            <a:picLocks noChangeAspect="1"/>
          </p:cNvPicPr>
          <p:nvPr/>
        </p:nvPicPr>
        <p:blipFill rotWithShape="1">
          <a:blip r:embed="rId4"/>
          <a:srcRect l="-39" r="29263" b="75347"/>
          <a:stretch/>
        </p:blipFill>
        <p:spPr>
          <a:xfrm>
            <a:off x="10711639" y="6418412"/>
            <a:ext cx="1480361" cy="439588"/>
          </a:xfrm>
          <a:prstGeom prst="rect">
            <a:avLst/>
          </a:prstGeom>
        </p:spPr>
      </p:pic>
      <p:sp>
        <p:nvSpPr>
          <p:cNvPr id="8" name="Content Placeholder 2">
            <a:extLst>
              <a:ext uri="{FF2B5EF4-FFF2-40B4-BE49-F238E27FC236}">
                <a16:creationId xmlns:a16="http://schemas.microsoft.com/office/drawing/2014/main" id="{0EB972B8-1021-457C-947C-997C7A5125D0}"/>
              </a:ext>
            </a:extLst>
          </p:cNvPr>
          <p:cNvSpPr txBox="1">
            <a:spLocks/>
          </p:cNvSpPr>
          <p:nvPr/>
        </p:nvSpPr>
        <p:spPr>
          <a:xfrm>
            <a:off x="4817522" y="3666125"/>
            <a:ext cx="6282169" cy="321574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mj-lt"/>
              </a:rPr>
              <a:t>Online Resources</a:t>
            </a:r>
          </a:p>
          <a:p>
            <a:r>
              <a:rPr lang="en-US" dirty="0">
                <a:latin typeface="+mj-lt"/>
              </a:rPr>
              <a:t>Screening Tools</a:t>
            </a:r>
          </a:p>
          <a:p>
            <a:r>
              <a:rPr lang="en-US" dirty="0">
                <a:latin typeface="+mj-lt"/>
              </a:rPr>
              <a:t>Case Scenarios</a:t>
            </a:r>
          </a:p>
          <a:p>
            <a:r>
              <a:rPr lang="en-US" dirty="0">
                <a:latin typeface="+mj-lt"/>
              </a:rPr>
              <a:t>Annotated Bibliographies</a:t>
            </a:r>
          </a:p>
        </p:txBody>
      </p:sp>
    </p:spTree>
    <p:extLst>
      <p:ext uri="{BB962C8B-B14F-4D97-AF65-F5344CB8AC3E}">
        <p14:creationId xmlns:p14="http://schemas.microsoft.com/office/powerpoint/2010/main" val="63627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Introduction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1" y="1615857"/>
            <a:ext cx="9166609"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Overview:</a:t>
            </a:r>
          </a:p>
          <a:p>
            <a:pPr lvl="1"/>
            <a:r>
              <a:rPr lang="en-US" sz="2000" dirty="0"/>
              <a:t>WELL Toolkit Overview (Please read this first)</a:t>
            </a:r>
          </a:p>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Brief Introduction to the WELL Toolkit </a:t>
            </a:r>
          </a:p>
          <a:p>
            <a:pPr lvl="1"/>
            <a:r>
              <a:rPr lang="en-US" sz="2000" dirty="0"/>
              <a:t>How to decrease barriers to physician help-seeking </a:t>
            </a:r>
          </a:p>
          <a:p>
            <a:pPr lvl="1"/>
            <a:r>
              <a:rPr lang="en-US" sz="2000" b="1" dirty="0">
                <a:solidFill>
                  <a:srgbClr val="690756"/>
                </a:solidFill>
              </a:rPr>
              <a:t>UPMC</a:t>
            </a:r>
            <a:r>
              <a:rPr lang="en-US" sz="2000" dirty="0"/>
              <a:t> Guide on what happens when a physician seeks help* </a:t>
            </a:r>
          </a:p>
          <a:p>
            <a:pPr lvl="1"/>
            <a:r>
              <a:rPr lang="en-US" sz="2000" b="1" dirty="0">
                <a:solidFill>
                  <a:srgbClr val="690756"/>
                </a:solidFill>
              </a:rPr>
              <a:t>UPMC</a:t>
            </a:r>
            <a:r>
              <a:rPr lang="en-US" sz="2000" dirty="0"/>
              <a:t> Physician Well-Being Leadership and Initiatives*</a:t>
            </a:r>
            <a:endParaRPr lang="en-US" sz="3200" dirty="0">
              <a:solidFill>
                <a:srgbClr val="006666"/>
              </a:solidFill>
              <a:latin typeface="+mj-lt"/>
              <a:ea typeface="+mj-ea"/>
              <a:cs typeface="Calibri Light" panose="020F0302020204030204" pitchFamily="34" charset="0"/>
            </a:endParaRP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dirty="0"/>
              <a:t>10 Tips for Physician Supervisors</a:t>
            </a:r>
          </a:p>
          <a:p>
            <a:pPr lvl="1"/>
            <a:r>
              <a:rPr lang="en-US" sz="2000" b="1" dirty="0">
                <a:solidFill>
                  <a:srgbClr val="690756"/>
                </a:solidFill>
              </a:rPr>
              <a:t>UPMC</a:t>
            </a:r>
            <a:r>
              <a:rPr lang="en-US" sz="2000" dirty="0"/>
              <a:t> Well-Being Resource Guide – Resident Version* </a:t>
            </a:r>
          </a:p>
          <a:p>
            <a:pPr lvl="1"/>
            <a:r>
              <a:rPr lang="en-US" sz="2000" b="1" dirty="0">
                <a:solidFill>
                  <a:srgbClr val="690756"/>
                </a:solidFill>
              </a:rPr>
              <a:t>UPMC</a:t>
            </a:r>
            <a:r>
              <a:rPr lang="en-US" sz="2000" dirty="0"/>
              <a:t> Well-Being </a:t>
            </a:r>
            <a:r>
              <a:rPr lang="en-US" sz="2000"/>
              <a:t>Resource Guide </a:t>
            </a:r>
            <a:r>
              <a:rPr lang="en-US" sz="2000" dirty="0"/>
              <a:t>– Attending Version* </a:t>
            </a:r>
          </a:p>
        </p:txBody>
      </p:sp>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6" name="Content Placeholder 3">
            <a:extLst>
              <a:ext uri="{FF2B5EF4-FFF2-40B4-BE49-F238E27FC236}">
                <a16:creationId xmlns:a16="http://schemas.microsoft.com/office/drawing/2014/main" id="{91981314-9CFF-4784-A8E5-328DAA4B2243}"/>
              </a:ext>
            </a:extLst>
          </p:cNvPr>
          <p:cNvPicPr>
            <a:picLocks noChangeAspect="1"/>
          </p:cNvPicPr>
          <p:nvPr/>
        </p:nvPicPr>
        <p:blipFill rotWithShape="1">
          <a:blip r:embed="rId4"/>
          <a:srcRect l="68367" r="3275"/>
          <a:stretch/>
        </p:blipFill>
        <p:spPr>
          <a:xfrm>
            <a:off x="9918400" y="1601086"/>
            <a:ext cx="1586477" cy="4181746"/>
          </a:xfrm>
          <a:prstGeom prst="rect">
            <a:avLst/>
          </a:prstGeom>
        </p:spPr>
      </p:pic>
      <p:sp>
        <p:nvSpPr>
          <p:cNvPr id="4" name="Rectangle 3">
            <a:extLst>
              <a:ext uri="{FF2B5EF4-FFF2-40B4-BE49-F238E27FC236}">
                <a16:creationId xmlns:a16="http://schemas.microsoft.com/office/drawing/2014/main" id="{243FD142-A8EF-4EC4-92E1-52B255DB4994}"/>
              </a:ext>
            </a:extLst>
          </p:cNvPr>
          <p:cNvSpPr/>
          <p:nvPr/>
        </p:nvSpPr>
        <p:spPr>
          <a:xfrm>
            <a:off x="1227888" y="6213389"/>
            <a:ext cx="1888659" cy="400110"/>
          </a:xfrm>
          <a:prstGeom prst="rect">
            <a:avLst/>
          </a:prstGeom>
        </p:spPr>
        <p:txBody>
          <a:bodyPr wrap="none">
            <a:spAutoFit/>
          </a:bodyPr>
          <a:lstStyle/>
          <a:p>
            <a:r>
              <a:rPr lang="en-US" sz="2000" dirty="0"/>
              <a:t>*</a:t>
            </a:r>
            <a:r>
              <a:rPr lang="en-US" sz="2000" b="1" dirty="0">
                <a:solidFill>
                  <a:srgbClr val="690756"/>
                </a:solidFill>
              </a:rPr>
              <a:t>UPMC</a:t>
            </a:r>
            <a:r>
              <a:rPr lang="en-US" sz="2000" dirty="0"/>
              <a:t> Specific </a:t>
            </a:r>
          </a:p>
        </p:txBody>
      </p:sp>
    </p:spTree>
    <p:extLst>
      <p:ext uri="{BB962C8B-B14F-4D97-AF65-F5344CB8AC3E}">
        <p14:creationId xmlns:p14="http://schemas.microsoft.com/office/powerpoint/2010/main" val="758717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Burnout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1" y="1615857"/>
            <a:ext cx="9166609"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Physician Burnout</a:t>
            </a:r>
          </a:p>
          <a:p>
            <a:pPr lvl="1"/>
            <a:r>
              <a:rPr lang="en-US" sz="2000" dirty="0"/>
              <a:t>Appreciative Inquiry</a:t>
            </a:r>
          </a:p>
          <a:p>
            <a:pPr lvl="1"/>
            <a:r>
              <a:rPr lang="en-US" sz="2000" dirty="0"/>
              <a:t>Positive Psychology</a:t>
            </a: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dirty="0"/>
              <a:t>Appreciative Inquiry Guided Worksheet</a:t>
            </a:r>
          </a:p>
          <a:p>
            <a:pPr lvl="1"/>
            <a:r>
              <a:rPr lang="en-US" sz="2000" dirty="0"/>
              <a:t>PEERS Signature Strengths Exercise</a:t>
            </a:r>
          </a:p>
          <a:p>
            <a:pPr lvl="1"/>
            <a:r>
              <a:rPr lang="en-US" sz="2000" dirty="0"/>
              <a:t>PEERS Living by your Values Exercise</a:t>
            </a:r>
          </a:p>
          <a:p>
            <a:pPr lvl="1"/>
            <a:r>
              <a:rPr lang="en-US" sz="2000" dirty="0"/>
              <a:t>PEERS ABCs of CBT Exercise</a:t>
            </a:r>
          </a:p>
          <a:p>
            <a:pPr lvl="1"/>
            <a:r>
              <a:rPr lang="en-US" sz="2000" dirty="0"/>
              <a:t>PEERS Savoring Exercise</a:t>
            </a:r>
          </a:p>
          <a:p>
            <a:pPr lvl="1"/>
            <a:r>
              <a:rPr lang="en-US" sz="2000" dirty="0"/>
              <a:t>Making the Case for Well-Being</a:t>
            </a:r>
          </a:p>
          <a:p>
            <a:pPr lvl="1"/>
            <a:r>
              <a:rPr lang="en-US" sz="2000" dirty="0"/>
              <a:t>Physician Burnout Annotated Bibliography  </a:t>
            </a:r>
          </a:p>
        </p:txBody>
      </p:sp>
      <p:pic>
        <p:nvPicPr>
          <p:cNvPr id="7" name="Content Placeholder 3">
            <a:extLst>
              <a:ext uri="{FF2B5EF4-FFF2-40B4-BE49-F238E27FC236}">
                <a16:creationId xmlns:a16="http://schemas.microsoft.com/office/drawing/2014/main" id="{E53DF4D5-3A6E-4479-8F9C-57E1B18461BE}"/>
              </a:ext>
            </a:extLst>
          </p:cNvPr>
          <p:cNvPicPr>
            <a:picLocks noChangeAspect="1"/>
          </p:cNvPicPr>
          <p:nvPr/>
        </p:nvPicPr>
        <p:blipFill rotWithShape="1">
          <a:blip r:embed="rId3">
            <a:grayscl/>
          </a:blip>
          <a:srcRect l="68367" r="3275"/>
          <a:stretch/>
        </p:blipFill>
        <p:spPr>
          <a:xfrm>
            <a:off x="9923222" y="1615857"/>
            <a:ext cx="1586477" cy="4181746"/>
          </a:xfrm>
          <a:prstGeom prst="rect">
            <a:avLst/>
          </a:prstGeom>
        </p:spPr>
      </p:pic>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4"/>
          <a:srcRect l="-39" r="29263" b="75347"/>
          <a:stretch/>
        </p:blipFill>
        <p:spPr>
          <a:xfrm>
            <a:off x="10711639" y="6418412"/>
            <a:ext cx="1480361" cy="439588"/>
          </a:xfrm>
          <a:prstGeom prst="rect">
            <a:avLst/>
          </a:prstGeom>
        </p:spPr>
      </p:pic>
      <p:pic>
        <p:nvPicPr>
          <p:cNvPr id="10" name="Content Placeholder 3">
            <a:extLst>
              <a:ext uri="{FF2B5EF4-FFF2-40B4-BE49-F238E27FC236}">
                <a16:creationId xmlns:a16="http://schemas.microsoft.com/office/drawing/2014/main" id="{F4B2AC11-A647-4214-AFD3-11D6599B1D6D}"/>
              </a:ext>
            </a:extLst>
          </p:cNvPr>
          <p:cNvPicPr>
            <a:picLocks noChangeAspect="1"/>
          </p:cNvPicPr>
          <p:nvPr/>
        </p:nvPicPr>
        <p:blipFill rotWithShape="1">
          <a:blip r:embed="rId5"/>
          <a:srcRect l="68367" r="3275" b="83668"/>
          <a:stretch/>
        </p:blipFill>
        <p:spPr>
          <a:xfrm>
            <a:off x="9923222" y="1615857"/>
            <a:ext cx="1586477" cy="682980"/>
          </a:xfrm>
          <a:prstGeom prst="rect">
            <a:avLst/>
          </a:prstGeom>
        </p:spPr>
      </p:pic>
    </p:spTree>
    <p:extLst>
      <p:ext uri="{BB962C8B-B14F-4D97-AF65-F5344CB8AC3E}">
        <p14:creationId xmlns:p14="http://schemas.microsoft.com/office/powerpoint/2010/main" val="1550596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Fatigue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1" y="1615857"/>
            <a:ext cx="9166609"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Sleep in Medical Training  </a:t>
            </a:r>
            <a:endParaRPr lang="en-US" sz="3200" dirty="0">
              <a:solidFill>
                <a:srgbClr val="006666"/>
              </a:solidFill>
              <a:latin typeface="+mj-lt"/>
              <a:ea typeface="+mj-ea"/>
              <a:cs typeface="Calibri Light" panose="020F0302020204030204" pitchFamily="34" charset="0"/>
            </a:endParaRP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dirty="0"/>
              <a:t>Physician Fatigue FAQ</a:t>
            </a:r>
          </a:p>
          <a:p>
            <a:pPr lvl="1"/>
            <a:r>
              <a:rPr lang="en-US" sz="2000" dirty="0"/>
              <a:t>Physician Fatigue Flyer</a:t>
            </a:r>
          </a:p>
          <a:p>
            <a:pPr lvl="1"/>
            <a:r>
              <a:rPr lang="en-US" sz="2000" dirty="0"/>
              <a:t>Physician Fatigue Case Scenarios</a:t>
            </a:r>
          </a:p>
          <a:p>
            <a:pPr lvl="1"/>
            <a:r>
              <a:rPr lang="en-US" sz="2000" dirty="0"/>
              <a:t>Fatigue Screening Tools  </a:t>
            </a:r>
          </a:p>
        </p:txBody>
      </p:sp>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grpSp>
        <p:nvGrpSpPr>
          <p:cNvPr id="9" name="Group 8">
            <a:extLst>
              <a:ext uri="{FF2B5EF4-FFF2-40B4-BE49-F238E27FC236}">
                <a16:creationId xmlns:a16="http://schemas.microsoft.com/office/drawing/2014/main" id="{0BD54683-DBE4-4A7D-9C70-54DF7CB8AEFD}"/>
              </a:ext>
            </a:extLst>
          </p:cNvPr>
          <p:cNvGrpSpPr/>
          <p:nvPr/>
        </p:nvGrpSpPr>
        <p:grpSpPr>
          <a:xfrm>
            <a:off x="9922671" y="1615857"/>
            <a:ext cx="1586478" cy="4181746"/>
            <a:chOff x="4664719" y="2456460"/>
            <a:chExt cx="1586478" cy="4181746"/>
          </a:xfrm>
        </p:grpSpPr>
        <p:pic>
          <p:nvPicPr>
            <p:cNvPr id="11" name="Content Placeholder 3">
              <a:extLst>
                <a:ext uri="{FF2B5EF4-FFF2-40B4-BE49-F238E27FC236}">
                  <a16:creationId xmlns:a16="http://schemas.microsoft.com/office/drawing/2014/main" id="{2604F815-F813-4EF7-B97E-12D7947AF081}"/>
                </a:ext>
              </a:extLst>
            </p:cNvPr>
            <p:cNvPicPr>
              <a:picLocks noChangeAspect="1"/>
            </p:cNvPicPr>
            <p:nvPr/>
          </p:nvPicPr>
          <p:blipFill rotWithShape="1">
            <a:blip r:embed="rId4">
              <a:grayscl/>
            </a:blip>
            <a:srcRect l="68367" r="3275"/>
            <a:stretch/>
          </p:blipFill>
          <p:spPr>
            <a:xfrm>
              <a:off x="4664720" y="2456460"/>
              <a:ext cx="1586477" cy="4181746"/>
            </a:xfrm>
            <a:prstGeom prst="rect">
              <a:avLst/>
            </a:prstGeom>
          </p:spPr>
        </p:pic>
        <p:pic>
          <p:nvPicPr>
            <p:cNvPr id="12" name="Content Placeholder 3">
              <a:extLst>
                <a:ext uri="{FF2B5EF4-FFF2-40B4-BE49-F238E27FC236}">
                  <a16:creationId xmlns:a16="http://schemas.microsoft.com/office/drawing/2014/main" id="{7E15D1AB-97FE-4B91-844A-16E49219B4B6}"/>
                </a:ext>
              </a:extLst>
            </p:cNvPr>
            <p:cNvPicPr>
              <a:picLocks noChangeAspect="1"/>
            </p:cNvPicPr>
            <p:nvPr/>
          </p:nvPicPr>
          <p:blipFill rotWithShape="1">
            <a:blip r:embed="rId5"/>
            <a:srcRect l="68367" t="16414" r="3275" b="67253"/>
            <a:stretch/>
          </p:blipFill>
          <p:spPr>
            <a:xfrm>
              <a:off x="4664719" y="3139440"/>
              <a:ext cx="1586477" cy="682980"/>
            </a:xfrm>
            <a:prstGeom prst="rect">
              <a:avLst/>
            </a:prstGeom>
          </p:spPr>
        </p:pic>
      </p:grpSp>
    </p:spTree>
    <p:extLst>
      <p:ext uri="{BB962C8B-B14F-4D97-AF65-F5344CB8AC3E}">
        <p14:creationId xmlns:p14="http://schemas.microsoft.com/office/powerpoint/2010/main" val="2032060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Depression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1" y="1615857"/>
            <a:ext cx="9166609"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Recognizing the Signs of Depression in Physicians</a:t>
            </a:r>
          </a:p>
          <a:p>
            <a:pPr lvl="1"/>
            <a:r>
              <a:rPr lang="en-US" sz="2000" dirty="0"/>
              <a:t>Small Group Activities on Physician Depression</a:t>
            </a:r>
          </a:p>
          <a:p>
            <a:pPr lvl="1"/>
            <a:r>
              <a:rPr lang="en-US" sz="2000" dirty="0"/>
              <a:t>How </a:t>
            </a:r>
            <a:r>
              <a:rPr lang="en-US" sz="2000" b="1" dirty="0">
                <a:solidFill>
                  <a:srgbClr val="690756"/>
                </a:solidFill>
              </a:rPr>
              <a:t>UPMC</a:t>
            </a:r>
            <a:r>
              <a:rPr lang="en-US" sz="2000" dirty="0"/>
              <a:t> Physicians Can Seek Help for Depression* </a:t>
            </a:r>
            <a:endParaRPr lang="en-US" sz="3200" dirty="0">
              <a:solidFill>
                <a:srgbClr val="006666"/>
              </a:solidFill>
              <a:latin typeface="+mj-lt"/>
              <a:ea typeface="+mj-ea"/>
              <a:cs typeface="Calibri Light" panose="020F0302020204030204" pitchFamily="34" charset="0"/>
            </a:endParaRP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dirty="0"/>
              <a:t>Physician Depression Scenario for facilitator</a:t>
            </a:r>
          </a:p>
          <a:p>
            <a:pPr lvl="1"/>
            <a:r>
              <a:rPr lang="en-US" sz="2000" dirty="0"/>
              <a:t>Physician Depression Scenario for learner  </a:t>
            </a:r>
          </a:p>
        </p:txBody>
      </p:sp>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grpSp>
        <p:nvGrpSpPr>
          <p:cNvPr id="14" name="Group 13">
            <a:extLst>
              <a:ext uri="{FF2B5EF4-FFF2-40B4-BE49-F238E27FC236}">
                <a16:creationId xmlns:a16="http://schemas.microsoft.com/office/drawing/2014/main" id="{CE03F247-38A7-47DC-9EBE-281974C6AB03}"/>
              </a:ext>
            </a:extLst>
          </p:cNvPr>
          <p:cNvGrpSpPr/>
          <p:nvPr/>
        </p:nvGrpSpPr>
        <p:grpSpPr>
          <a:xfrm>
            <a:off x="9919265" y="1626819"/>
            <a:ext cx="1591546" cy="4181746"/>
            <a:chOff x="6161923" y="2502090"/>
            <a:chExt cx="1591546" cy="4181746"/>
          </a:xfrm>
        </p:grpSpPr>
        <p:pic>
          <p:nvPicPr>
            <p:cNvPr id="15" name="Content Placeholder 3">
              <a:extLst>
                <a:ext uri="{FF2B5EF4-FFF2-40B4-BE49-F238E27FC236}">
                  <a16:creationId xmlns:a16="http://schemas.microsoft.com/office/drawing/2014/main" id="{46AD4380-C8FE-4528-B479-D5F18F9ADC98}"/>
                </a:ext>
              </a:extLst>
            </p:cNvPr>
            <p:cNvPicPr>
              <a:picLocks noChangeAspect="1"/>
            </p:cNvPicPr>
            <p:nvPr/>
          </p:nvPicPr>
          <p:blipFill rotWithShape="1">
            <a:blip r:embed="rId4">
              <a:grayscl/>
            </a:blip>
            <a:srcRect l="68367" r="3275"/>
            <a:stretch/>
          </p:blipFill>
          <p:spPr>
            <a:xfrm>
              <a:off x="6166992" y="2502090"/>
              <a:ext cx="1586477" cy="4181746"/>
            </a:xfrm>
            <a:prstGeom prst="rect">
              <a:avLst/>
            </a:prstGeom>
          </p:spPr>
        </p:pic>
        <p:pic>
          <p:nvPicPr>
            <p:cNvPr id="16" name="Content Placeholder 3">
              <a:extLst>
                <a:ext uri="{FF2B5EF4-FFF2-40B4-BE49-F238E27FC236}">
                  <a16:creationId xmlns:a16="http://schemas.microsoft.com/office/drawing/2014/main" id="{A8338567-5494-4FF4-B3AA-E4A76BDE23AB}"/>
                </a:ext>
              </a:extLst>
            </p:cNvPr>
            <p:cNvPicPr>
              <a:picLocks noChangeAspect="1"/>
            </p:cNvPicPr>
            <p:nvPr/>
          </p:nvPicPr>
          <p:blipFill rotWithShape="1">
            <a:blip r:embed="rId5"/>
            <a:srcRect l="68367" t="32245" r="3275" b="51422"/>
            <a:stretch/>
          </p:blipFill>
          <p:spPr>
            <a:xfrm>
              <a:off x="6161923" y="3847730"/>
              <a:ext cx="1586477" cy="682981"/>
            </a:xfrm>
            <a:prstGeom prst="rect">
              <a:avLst/>
            </a:prstGeom>
          </p:spPr>
        </p:pic>
      </p:grpSp>
      <p:sp>
        <p:nvSpPr>
          <p:cNvPr id="9" name="Rectangle 8">
            <a:extLst>
              <a:ext uri="{FF2B5EF4-FFF2-40B4-BE49-F238E27FC236}">
                <a16:creationId xmlns:a16="http://schemas.microsoft.com/office/drawing/2014/main" id="{B79C3EF8-7BE3-4A1C-AB6B-5DE0987C8780}"/>
              </a:ext>
            </a:extLst>
          </p:cNvPr>
          <p:cNvSpPr/>
          <p:nvPr/>
        </p:nvSpPr>
        <p:spPr>
          <a:xfrm>
            <a:off x="1227888" y="6213389"/>
            <a:ext cx="1888659" cy="400110"/>
          </a:xfrm>
          <a:prstGeom prst="rect">
            <a:avLst/>
          </a:prstGeom>
        </p:spPr>
        <p:txBody>
          <a:bodyPr wrap="none">
            <a:spAutoFit/>
          </a:bodyPr>
          <a:lstStyle/>
          <a:p>
            <a:r>
              <a:rPr lang="en-US" sz="2000" dirty="0"/>
              <a:t>*</a:t>
            </a:r>
            <a:r>
              <a:rPr lang="en-US" sz="2000" b="1" dirty="0">
                <a:solidFill>
                  <a:srgbClr val="690756"/>
                </a:solidFill>
              </a:rPr>
              <a:t>UPMC</a:t>
            </a:r>
            <a:r>
              <a:rPr lang="en-US" sz="2000" dirty="0"/>
              <a:t> Specific </a:t>
            </a:r>
          </a:p>
        </p:txBody>
      </p:sp>
    </p:spTree>
    <p:extLst>
      <p:ext uri="{BB962C8B-B14F-4D97-AF65-F5344CB8AC3E}">
        <p14:creationId xmlns:p14="http://schemas.microsoft.com/office/powerpoint/2010/main" val="551574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Suicide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1" y="1615857"/>
            <a:ext cx="9166609"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Physician Suicide Prevention  </a:t>
            </a:r>
            <a:endParaRPr lang="en-US" sz="3200" dirty="0">
              <a:solidFill>
                <a:srgbClr val="006666"/>
              </a:solidFill>
              <a:latin typeface="+mj-lt"/>
              <a:ea typeface="+mj-ea"/>
              <a:cs typeface="Calibri Light" panose="020F0302020204030204" pitchFamily="34" charset="0"/>
            </a:endParaRP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dirty="0"/>
              <a:t>Physician Suicide FAQ</a:t>
            </a:r>
          </a:p>
          <a:p>
            <a:pPr lvl="1"/>
            <a:r>
              <a:rPr lang="en-US" sz="2000" dirty="0"/>
              <a:t>Suicide Prevention Online Resources  </a:t>
            </a:r>
          </a:p>
        </p:txBody>
      </p:sp>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grpSp>
        <p:nvGrpSpPr>
          <p:cNvPr id="11" name="Group 10">
            <a:extLst>
              <a:ext uri="{FF2B5EF4-FFF2-40B4-BE49-F238E27FC236}">
                <a16:creationId xmlns:a16="http://schemas.microsoft.com/office/drawing/2014/main" id="{9F481229-74C9-4900-A703-919F761D4BF5}"/>
              </a:ext>
            </a:extLst>
          </p:cNvPr>
          <p:cNvGrpSpPr/>
          <p:nvPr/>
        </p:nvGrpSpPr>
        <p:grpSpPr>
          <a:xfrm>
            <a:off x="9910695" y="1615857"/>
            <a:ext cx="1586478" cy="4181746"/>
            <a:chOff x="7634073" y="2502090"/>
            <a:chExt cx="1586478" cy="4181746"/>
          </a:xfrm>
        </p:grpSpPr>
        <p:pic>
          <p:nvPicPr>
            <p:cNvPr id="12" name="Content Placeholder 3">
              <a:extLst>
                <a:ext uri="{FF2B5EF4-FFF2-40B4-BE49-F238E27FC236}">
                  <a16:creationId xmlns:a16="http://schemas.microsoft.com/office/drawing/2014/main" id="{6BCE4333-488D-48C4-8D3B-7D9255CBA1CA}"/>
                </a:ext>
              </a:extLst>
            </p:cNvPr>
            <p:cNvPicPr>
              <a:picLocks noChangeAspect="1"/>
            </p:cNvPicPr>
            <p:nvPr/>
          </p:nvPicPr>
          <p:blipFill rotWithShape="1">
            <a:blip r:embed="rId4">
              <a:grayscl/>
            </a:blip>
            <a:srcRect l="68367" r="3275"/>
            <a:stretch/>
          </p:blipFill>
          <p:spPr>
            <a:xfrm>
              <a:off x="7634074" y="2502090"/>
              <a:ext cx="1586477" cy="4181746"/>
            </a:xfrm>
            <a:prstGeom prst="rect">
              <a:avLst/>
            </a:prstGeom>
          </p:spPr>
        </p:pic>
        <p:pic>
          <p:nvPicPr>
            <p:cNvPr id="13" name="Content Placeholder 3">
              <a:extLst>
                <a:ext uri="{FF2B5EF4-FFF2-40B4-BE49-F238E27FC236}">
                  <a16:creationId xmlns:a16="http://schemas.microsoft.com/office/drawing/2014/main" id="{88EFCC72-9251-4C22-8233-2DBDED2C9BFC}"/>
                </a:ext>
              </a:extLst>
            </p:cNvPr>
            <p:cNvPicPr>
              <a:picLocks noChangeAspect="1"/>
            </p:cNvPicPr>
            <p:nvPr/>
          </p:nvPicPr>
          <p:blipFill rotWithShape="1">
            <a:blip r:embed="rId5"/>
            <a:srcRect l="68367" t="48765" r="3275" b="36258"/>
            <a:stretch/>
          </p:blipFill>
          <p:spPr>
            <a:xfrm>
              <a:off x="7634073" y="4547333"/>
              <a:ext cx="1586477" cy="626302"/>
            </a:xfrm>
            <a:prstGeom prst="rect">
              <a:avLst/>
            </a:prstGeom>
          </p:spPr>
        </p:pic>
      </p:grpSp>
    </p:spTree>
    <p:extLst>
      <p:ext uri="{BB962C8B-B14F-4D97-AF65-F5344CB8AC3E}">
        <p14:creationId xmlns:p14="http://schemas.microsoft.com/office/powerpoint/2010/main" val="2461083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Substance Use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1" y="1615857"/>
            <a:ext cx="9166609"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Physicians and Substance Use  </a:t>
            </a:r>
            <a:endParaRPr lang="en-US" sz="3200" dirty="0">
              <a:solidFill>
                <a:srgbClr val="006666"/>
              </a:solidFill>
              <a:latin typeface="+mj-lt"/>
              <a:ea typeface="+mj-ea"/>
              <a:cs typeface="Calibri Light" panose="020F0302020204030204" pitchFamily="34" charset="0"/>
            </a:endParaRP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b="1" dirty="0">
                <a:solidFill>
                  <a:srgbClr val="690756"/>
                </a:solidFill>
              </a:rPr>
              <a:t>UPMC </a:t>
            </a:r>
            <a:r>
              <a:rPr lang="en-US" sz="2000" dirty="0"/>
              <a:t>Physician Substance Use Disorder Flyer*</a:t>
            </a:r>
          </a:p>
          <a:p>
            <a:pPr lvl="1"/>
            <a:r>
              <a:rPr lang="en-US" sz="2000" b="1" dirty="0">
                <a:solidFill>
                  <a:srgbClr val="690756"/>
                </a:solidFill>
              </a:rPr>
              <a:t>UPMC </a:t>
            </a:r>
            <a:r>
              <a:rPr lang="en-US" sz="2000" dirty="0"/>
              <a:t>Physician Substance Use Disorder Flowsheet* </a:t>
            </a:r>
          </a:p>
          <a:p>
            <a:pPr lvl="1"/>
            <a:r>
              <a:rPr lang="en-US" sz="2000" dirty="0"/>
              <a:t>Physician Substance Use – Selected Articles </a:t>
            </a:r>
          </a:p>
        </p:txBody>
      </p:sp>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grpSp>
        <p:nvGrpSpPr>
          <p:cNvPr id="11" name="Group 10">
            <a:extLst>
              <a:ext uri="{FF2B5EF4-FFF2-40B4-BE49-F238E27FC236}">
                <a16:creationId xmlns:a16="http://schemas.microsoft.com/office/drawing/2014/main" id="{4DA1626B-70E3-456D-90CC-D82DC3A531A0}"/>
              </a:ext>
            </a:extLst>
          </p:cNvPr>
          <p:cNvGrpSpPr/>
          <p:nvPr/>
        </p:nvGrpSpPr>
        <p:grpSpPr>
          <a:xfrm>
            <a:off x="9916052" y="1615857"/>
            <a:ext cx="1586478" cy="4181746"/>
            <a:chOff x="9076506" y="2481897"/>
            <a:chExt cx="1586478" cy="4181746"/>
          </a:xfrm>
        </p:grpSpPr>
        <p:pic>
          <p:nvPicPr>
            <p:cNvPr id="12" name="Content Placeholder 3">
              <a:extLst>
                <a:ext uri="{FF2B5EF4-FFF2-40B4-BE49-F238E27FC236}">
                  <a16:creationId xmlns:a16="http://schemas.microsoft.com/office/drawing/2014/main" id="{29223D0D-C7FB-4F0D-A634-E4E27FC969F6}"/>
                </a:ext>
              </a:extLst>
            </p:cNvPr>
            <p:cNvPicPr>
              <a:picLocks noChangeAspect="1"/>
            </p:cNvPicPr>
            <p:nvPr/>
          </p:nvPicPr>
          <p:blipFill rotWithShape="1">
            <a:blip r:embed="rId4">
              <a:grayscl/>
            </a:blip>
            <a:srcRect l="68367" r="3275"/>
            <a:stretch/>
          </p:blipFill>
          <p:spPr>
            <a:xfrm>
              <a:off x="9076507" y="2481897"/>
              <a:ext cx="1586477" cy="4181746"/>
            </a:xfrm>
            <a:prstGeom prst="rect">
              <a:avLst/>
            </a:prstGeom>
          </p:spPr>
        </p:pic>
        <p:pic>
          <p:nvPicPr>
            <p:cNvPr id="13" name="Content Placeholder 3">
              <a:extLst>
                <a:ext uri="{FF2B5EF4-FFF2-40B4-BE49-F238E27FC236}">
                  <a16:creationId xmlns:a16="http://schemas.microsoft.com/office/drawing/2014/main" id="{554594CD-621F-4856-8CEC-B7F153E0839D}"/>
                </a:ext>
              </a:extLst>
            </p:cNvPr>
            <p:cNvPicPr>
              <a:picLocks noChangeAspect="1"/>
            </p:cNvPicPr>
            <p:nvPr/>
          </p:nvPicPr>
          <p:blipFill rotWithShape="1">
            <a:blip r:embed="rId5"/>
            <a:srcRect l="68367" t="63274" r="3275" b="20394"/>
            <a:stretch/>
          </p:blipFill>
          <p:spPr>
            <a:xfrm>
              <a:off x="9076506" y="5132096"/>
              <a:ext cx="1586477" cy="682982"/>
            </a:xfrm>
            <a:prstGeom prst="rect">
              <a:avLst/>
            </a:prstGeom>
          </p:spPr>
        </p:pic>
      </p:grpSp>
      <p:sp>
        <p:nvSpPr>
          <p:cNvPr id="9" name="Rectangle 8">
            <a:extLst>
              <a:ext uri="{FF2B5EF4-FFF2-40B4-BE49-F238E27FC236}">
                <a16:creationId xmlns:a16="http://schemas.microsoft.com/office/drawing/2014/main" id="{BDD36998-EE76-40DB-B136-B493AF4C234C}"/>
              </a:ext>
            </a:extLst>
          </p:cNvPr>
          <p:cNvSpPr/>
          <p:nvPr/>
        </p:nvSpPr>
        <p:spPr>
          <a:xfrm>
            <a:off x="1227888" y="6213389"/>
            <a:ext cx="1888659" cy="400110"/>
          </a:xfrm>
          <a:prstGeom prst="rect">
            <a:avLst/>
          </a:prstGeom>
        </p:spPr>
        <p:txBody>
          <a:bodyPr wrap="none">
            <a:spAutoFit/>
          </a:bodyPr>
          <a:lstStyle/>
          <a:p>
            <a:r>
              <a:rPr lang="en-US" sz="2000" dirty="0"/>
              <a:t>*</a:t>
            </a:r>
            <a:r>
              <a:rPr lang="en-US" sz="2000" b="1" dirty="0">
                <a:solidFill>
                  <a:srgbClr val="690756"/>
                </a:solidFill>
              </a:rPr>
              <a:t>UPMC</a:t>
            </a:r>
            <a:r>
              <a:rPr lang="en-US" sz="2000" dirty="0"/>
              <a:t> Specific </a:t>
            </a:r>
          </a:p>
        </p:txBody>
      </p:sp>
    </p:spTree>
    <p:extLst>
      <p:ext uri="{BB962C8B-B14F-4D97-AF65-F5344CB8AC3E}">
        <p14:creationId xmlns:p14="http://schemas.microsoft.com/office/powerpoint/2010/main" val="914140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D6B-E583-46AD-9627-8667D9A103DF}"/>
              </a:ext>
            </a:extLst>
          </p:cNvPr>
          <p:cNvSpPr>
            <a:spLocks noGrp="1"/>
          </p:cNvSpPr>
          <p:nvPr>
            <p:ph type="title"/>
          </p:nvPr>
        </p:nvSpPr>
        <p:spPr>
          <a:xfrm>
            <a:off x="396429" y="219793"/>
            <a:ext cx="10588434" cy="1062644"/>
          </a:xfrm>
        </p:spPr>
        <p:txBody>
          <a:bodyPr anchor="b">
            <a:normAutofit/>
          </a:bodyPr>
          <a:lstStyle/>
          <a:p>
            <a:r>
              <a:rPr lang="en-US" b="1" dirty="0">
                <a:solidFill>
                  <a:srgbClr val="006666"/>
                </a:solidFill>
                <a:cs typeface="Calibri Light" panose="020F0302020204030204" pitchFamily="34" charset="0"/>
              </a:rPr>
              <a:t>Content: </a:t>
            </a:r>
            <a:r>
              <a:rPr lang="en-US" dirty="0">
                <a:cs typeface="Calibri Light" panose="020F0302020204030204" pitchFamily="34" charset="0"/>
              </a:rPr>
              <a:t>Risk for Violence Subsection</a:t>
            </a:r>
          </a:p>
        </p:txBody>
      </p:sp>
      <p:sp>
        <p:nvSpPr>
          <p:cNvPr id="3" name="Content Placeholder 2">
            <a:extLst>
              <a:ext uri="{FF2B5EF4-FFF2-40B4-BE49-F238E27FC236}">
                <a16:creationId xmlns:a16="http://schemas.microsoft.com/office/drawing/2014/main" id="{2CB72C30-61F6-4A9E-B5D8-9C145A7186CD}"/>
              </a:ext>
            </a:extLst>
          </p:cNvPr>
          <p:cNvSpPr>
            <a:spLocks noGrp="1"/>
          </p:cNvSpPr>
          <p:nvPr>
            <p:ph idx="1"/>
          </p:nvPr>
        </p:nvSpPr>
        <p:spPr>
          <a:xfrm>
            <a:off x="1107342" y="1615857"/>
            <a:ext cx="8374862" cy="4565149"/>
          </a:xfrm>
        </p:spPr>
        <p:txBody>
          <a:bodyPr>
            <a:normAutofit/>
          </a:bodyPr>
          <a:lstStyle/>
          <a:p>
            <a:pPr marL="0" indent="0">
              <a:buNone/>
            </a:pPr>
            <a:r>
              <a:rPr lang="en-US" sz="3200" b="1" dirty="0">
                <a:solidFill>
                  <a:srgbClr val="006666"/>
                </a:solidFill>
                <a:latin typeface="+mj-lt"/>
                <a:ea typeface="+mj-ea"/>
                <a:cs typeface="Calibri Light" panose="020F0302020204030204" pitchFamily="34" charset="0"/>
              </a:rPr>
              <a:t>Presentations: </a:t>
            </a:r>
          </a:p>
          <a:p>
            <a:pPr lvl="1"/>
            <a:r>
              <a:rPr lang="en-US" sz="2000" dirty="0"/>
              <a:t>Prevention of Workplace Violence in Medical Settings</a:t>
            </a:r>
          </a:p>
          <a:p>
            <a:pPr lvl="1"/>
            <a:r>
              <a:rPr lang="en-US" sz="2000" dirty="0"/>
              <a:t>Microaggressions (Part 1)</a:t>
            </a:r>
          </a:p>
          <a:p>
            <a:pPr lvl="1"/>
            <a:r>
              <a:rPr lang="en-US" sz="2000" dirty="0"/>
              <a:t>Microaggressions (Part 2) </a:t>
            </a:r>
            <a:endParaRPr lang="en-US" sz="3200" dirty="0">
              <a:solidFill>
                <a:srgbClr val="006666"/>
              </a:solidFill>
              <a:latin typeface="+mj-lt"/>
              <a:ea typeface="+mj-ea"/>
              <a:cs typeface="Calibri Light" panose="020F0302020204030204" pitchFamily="34" charset="0"/>
            </a:endParaRPr>
          </a:p>
          <a:p>
            <a:pPr marL="0" indent="0">
              <a:buNone/>
            </a:pPr>
            <a:r>
              <a:rPr lang="en-US" sz="3200" b="1" dirty="0">
                <a:solidFill>
                  <a:srgbClr val="006666"/>
                </a:solidFill>
                <a:latin typeface="+mj-lt"/>
                <a:ea typeface="+mj-ea"/>
                <a:cs typeface="Calibri Light" panose="020F0302020204030204" pitchFamily="34" charset="0"/>
              </a:rPr>
              <a:t>Resources:</a:t>
            </a:r>
          </a:p>
          <a:p>
            <a:pPr lvl="1"/>
            <a:r>
              <a:rPr lang="en-US" sz="2000" dirty="0"/>
              <a:t>Risk </a:t>
            </a:r>
            <a:r>
              <a:rPr lang="en-US" sz="2000"/>
              <a:t>for Violence </a:t>
            </a:r>
            <a:r>
              <a:rPr lang="en-US" sz="2000" dirty="0"/>
              <a:t>– Selected Articles </a:t>
            </a:r>
          </a:p>
        </p:txBody>
      </p:sp>
      <p:pic>
        <p:nvPicPr>
          <p:cNvPr id="8" name="Content Placeholder 3" descr="Screen Shot 2019-08-05 at 7.35.14 AM.png">
            <a:extLst>
              <a:ext uri="{FF2B5EF4-FFF2-40B4-BE49-F238E27FC236}">
                <a16:creationId xmlns:a16="http://schemas.microsoft.com/office/drawing/2014/main" id="{B093BE93-CF1D-4A42-AA45-9899429804E9}"/>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grpSp>
        <p:nvGrpSpPr>
          <p:cNvPr id="9" name="Group 8">
            <a:extLst>
              <a:ext uri="{FF2B5EF4-FFF2-40B4-BE49-F238E27FC236}">
                <a16:creationId xmlns:a16="http://schemas.microsoft.com/office/drawing/2014/main" id="{5303F2DB-91AF-49C6-9214-24C06DB7E6F9}"/>
              </a:ext>
            </a:extLst>
          </p:cNvPr>
          <p:cNvGrpSpPr/>
          <p:nvPr/>
        </p:nvGrpSpPr>
        <p:grpSpPr>
          <a:xfrm>
            <a:off x="9928165" y="1615857"/>
            <a:ext cx="1586477" cy="4181746"/>
            <a:chOff x="10518940" y="2605960"/>
            <a:chExt cx="1586477" cy="4181746"/>
          </a:xfrm>
        </p:grpSpPr>
        <p:pic>
          <p:nvPicPr>
            <p:cNvPr id="11" name="Content Placeholder 3">
              <a:extLst>
                <a:ext uri="{FF2B5EF4-FFF2-40B4-BE49-F238E27FC236}">
                  <a16:creationId xmlns:a16="http://schemas.microsoft.com/office/drawing/2014/main" id="{0AC63949-D8FB-4D21-AAEF-F12708FF3F1E}"/>
                </a:ext>
              </a:extLst>
            </p:cNvPr>
            <p:cNvPicPr>
              <a:picLocks noChangeAspect="1"/>
            </p:cNvPicPr>
            <p:nvPr/>
          </p:nvPicPr>
          <p:blipFill rotWithShape="1">
            <a:blip r:embed="rId4">
              <a:grayscl/>
            </a:blip>
            <a:srcRect l="68367" r="3275"/>
            <a:stretch/>
          </p:blipFill>
          <p:spPr>
            <a:xfrm>
              <a:off x="10518940" y="2605960"/>
              <a:ext cx="1586477" cy="4181746"/>
            </a:xfrm>
            <a:prstGeom prst="rect">
              <a:avLst/>
            </a:prstGeom>
          </p:spPr>
        </p:pic>
        <p:pic>
          <p:nvPicPr>
            <p:cNvPr id="12" name="Content Placeholder 3">
              <a:extLst>
                <a:ext uri="{FF2B5EF4-FFF2-40B4-BE49-F238E27FC236}">
                  <a16:creationId xmlns:a16="http://schemas.microsoft.com/office/drawing/2014/main" id="{E875F844-AF57-4CAF-AA3D-BD7F679F053B}"/>
                </a:ext>
              </a:extLst>
            </p:cNvPr>
            <p:cNvPicPr>
              <a:picLocks noChangeAspect="1"/>
            </p:cNvPicPr>
            <p:nvPr/>
          </p:nvPicPr>
          <p:blipFill rotWithShape="1">
            <a:blip r:embed="rId5"/>
            <a:srcRect l="68367" t="78943" r="3275"/>
            <a:stretch/>
          </p:blipFill>
          <p:spPr>
            <a:xfrm>
              <a:off x="10518940" y="5901283"/>
              <a:ext cx="1586477" cy="880535"/>
            </a:xfrm>
            <a:prstGeom prst="rect">
              <a:avLst/>
            </a:prstGeom>
          </p:spPr>
        </p:pic>
      </p:grpSp>
    </p:spTree>
    <p:extLst>
      <p:ext uri="{BB962C8B-B14F-4D97-AF65-F5344CB8AC3E}">
        <p14:creationId xmlns:p14="http://schemas.microsoft.com/office/powerpoint/2010/main" val="1046375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7A649C1-11F9-46F2-BCD3-2F9E158BF891}"/>
              </a:ext>
            </a:extLst>
          </p:cNvPr>
          <p:cNvPicPr>
            <a:picLocks noChangeAspect="1"/>
          </p:cNvPicPr>
          <p:nvPr/>
        </p:nvPicPr>
        <p:blipFill rotWithShape="1">
          <a:blip r:embed="rId3">
            <a:extLst>
              <a:ext uri="{28A0092B-C50C-407E-A947-70E740481C1C}">
                <a14:useLocalDpi xmlns:a14="http://schemas.microsoft.com/office/drawing/2010/main" val="0"/>
              </a:ext>
            </a:extLst>
          </a:blip>
          <a:srcRect r="10302"/>
          <a:stretch/>
        </p:blipFill>
        <p:spPr>
          <a:xfrm>
            <a:off x="10696167" y="845373"/>
            <a:ext cx="1223583" cy="1702856"/>
          </a:xfrm>
          <a:prstGeom prst="rect">
            <a:avLst/>
          </a:prstGeom>
        </p:spPr>
      </p:pic>
      <p:pic>
        <p:nvPicPr>
          <p:cNvPr id="10" name="Picture 9">
            <a:extLst>
              <a:ext uri="{FF2B5EF4-FFF2-40B4-BE49-F238E27FC236}">
                <a16:creationId xmlns:a16="http://schemas.microsoft.com/office/drawing/2014/main" id="{F59A2602-9E2E-41A4-B11E-F6218B21204A}"/>
              </a:ext>
            </a:extLst>
          </p:cNvPr>
          <p:cNvPicPr>
            <a:picLocks noChangeAspect="1"/>
          </p:cNvPicPr>
          <p:nvPr/>
        </p:nvPicPr>
        <p:blipFill rotWithShape="1">
          <a:blip r:embed="rId4">
            <a:extLst>
              <a:ext uri="{28A0092B-C50C-407E-A947-70E740481C1C}">
                <a14:useLocalDpi xmlns:a14="http://schemas.microsoft.com/office/drawing/2010/main" val="0"/>
              </a:ext>
            </a:extLst>
          </a:blip>
          <a:srcRect b="2723"/>
          <a:stretch/>
        </p:blipFill>
        <p:spPr>
          <a:xfrm>
            <a:off x="10682823" y="3728585"/>
            <a:ext cx="1188970" cy="1658348"/>
          </a:xfrm>
          <a:prstGeom prst="rect">
            <a:avLst/>
          </a:prstGeom>
        </p:spPr>
      </p:pic>
      <p:sp>
        <p:nvSpPr>
          <p:cNvPr id="14" name="Rectangle 13">
            <a:extLst>
              <a:ext uri="{FF2B5EF4-FFF2-40B4-BE49-F238E27FC236}">
                <a16:creationId xmlns:a16="http://schemas.microsoft.com/office/drawing/2014/main" id="{4B7E5D23-F85D-419F-8787-36E3B2E1EB3A}"/>
              </a:ext>
            </a:extLst>
          </p:cNvPr>
          <p:cNvSpPr/>
          <p:nvPr/>
        </p:nvSpPr>
        <p:spPr>
          <a:xfrm>
            <a:off x="10590459" y="2569800"/>
            <a:ext cx="1427348" cy="646331"/>
          </a:xfrm>
          <a:prstGeom prst="rect">
            <a:avLst/>
          </a:prstGeom>
        </p:spPr>
        <p:txBody>
          <a:bodyPr wrap="square">
            <a:spAutoFit/>
          </a:bodyPr>
          <a:lstStyle/>
          <a:p>
            <a:pPr algn="ctr"/>
            <a:r>
              <a:rPr lang="en-US" sz="1200" dirty="0"/>
              <a:t>Phillip Adams, DO </a:t>
            </a:r>
            <a:br>
              <a:rPr lang="en-US" sz="1200" dirty="0"/>
            </a:br>
            <a:r>
              <a:rPr lang="en-US" sz="1200" dirty="0"/>
              <a:t>(Anesthesia)</a:t>
            </a:r>
            <a:br>
              <a:rPr lang="en-US" sz="1200" dirty="0"/>
            </a:br>
            <a:r>
              <a:rPr lang="en-US" sz="1200" dirty="0"/>
              <a:t>Substance Lead</a:t>
            </a:r>
          </a:p>
        </p:txBody>
      </p:sp>
      <p:sp>
        <p:nvSpPr>
          <p:cNvPr id="15" name="Rectangle 14">
            <a:extLst>
              <a:ext uri="{FF2B5EF4-FFF2-40B4-BE49-F238E27FC236}">
                <a16:creationId xmlns:a16="http://schemas.microsoft.com/office/drawing/2014/main" id="{754EA967-EED5-46FE-8582-0CB47A1E4BFD}"/>
              </a:ext>
            </a:extLst>
          </p:cNvPr>
          <p:cNvSpPr/>
          <p:nvPr/>
        </p:nvSpPr>
        <p:spPr>
          <a:xfrm>
            <a:off x="3242832" y="2530620"/>
            <a:ext cx="1572466" cy="830997"/>
          </a:xfrm>
          <a:prstGeom prst="rect">
            <a:avLst/>
          </a:prstGeom>
        </p:spPr>
        <p:txBody>
          <a:bodyPr wrap="square">
            <a:spAutoFit/>
          </a:bodyPr>
          <a:lstStyle/>
          <a:p>
            <a:pPr lvl="0" algn="ctr" fontAlgn="base"/>
            <a:r>
              <a:rPr lang="en-US" sz="1200" dirty="0"/>
              <a:t>Sansea Jacobson, MD </a:t>
            </a:r>
            <a:br>
              <a:rPr lang="en-US" sz="1200" dirty="0"/>
            </a:br>
            <a:r>
              <a:rPr lang="en-US" sz="1200" dirty="0"/>
              <a:t>(Psychiatry)</a:t>
            </a:r>
            <a:br>
              <a:rPr lang="en-US" sz="1200" dirty="0"/>
            </a:br>
            <a:r>
              <a:rPr lang="en-US" sz="1200" dirty="0"/>
              <a:t>WELL Co-Chair</a:t>
            </a:r>
          </a:p>
          <a:p>
            <a:pPr lvl="0" algn="ctr" fontAlgn="base"/>
            <a:r>
              <a:rPr lang="en-US" sz="1200" dirty="0"/>
              <a:t>Suicide Lead</a:t>
            </a:r>
          </a:p>
        </p:txBody>
      </p:sp>
      <p:sp>
        <p:nvSpPr>
          <p:cNvPr id="16" name="Rectangle 15">
            <a:extLst>
              <a:ext uri="{FF2B5EF4-FFF2-40B4-BE49-F238E27FC236}">
                <a16:creationId xmlns:a16="http://schemas.microsoft.com/office/drawing/2014/main" id="{67CA1827-F99B-42E2-A77F-683C605E230D}"/>
              </a:ext>
            </a:extLst>
          </p:cNvPr>
          <p:cNvSpPr/>
          <p:nvPr/>
        </p:nvSpPr>
        <p:spPr>
          <a:xfrm>
            <a:off x="10614562" y="5397433"/>
            <a:ext cx="1280981" cy="646331"/>
          </a:xfrm>
          <a:prstGeom prst="rect">
            <a:avLst/>
          </a:prstGeom>
        </p:spPr>
        <p:txBody>
          <a:bodyPr wrap="square">
            <a:spAutoFit/>
          </a:bodyPr>
          <a:lstStyle/>
          <a:p>
            <a:pPr lvl="0" algn="ctr" fontAlgn="base"/>
            <a:r>
              <a:rPr lang="en-US" sz="1200" dirty="0"/>
              <a:t>Jack Rozel, MD </a:t>
            </a:r>
            <a:br>
              <a:rPr lang="en-US" sz="1200" dirty="0"/>
            </a:br>
            <a:r>
              <a:rPr lang="en-US" sz="1200" dirty="0"/>
              <a:t>(Psychiatry)</a:t>
            </a:r>
            <a:br>
              <a:rPr lang="en-US" sz="1200" dirty="0"/>
            </a:br>
            <a:r>
              <a:rPr lang="en-US" sz="1200" dirty="0"/>
              <a:t>Violence Lead</a:t>
            </a:r>
          </a:p>
        </p:txBody>
      </p:sp>
      <p:pic>
        <p:nvPicPr>
          <p:cNvPr id="19" name="Picture 18">
            <a:extLst>
              <a:ext uri="{FF2B5EF4-FFF2-40B4-BE49-F238E27FC236}">
                <a16:creationId xmlns:a16="http://schemas.microsoft.com/office/drawing/2014/main" id="{6F2A6816-D7A0-4766-AE60-03A126377B2C}"/>
              </a:ext>
            </a:extLst>
          </p:cNvPr>
          <p:cNvPicPr>
            <a:picLocks noChangeAspect="1"/>
          </p:cNvPicPr>
          <p:nvPr/>
        </p:nvPicPr>
        <p:blipFill>
          <a:blip r:embed="rId5"/>
          <a:stretch>
            <a:fillRect/>
          </a:stretch>
        </p:blipFill>
        <p:spPr>
          <a:xfrm>
            <a:off x="3402404" y="815502"/>
            <a:ext cx="1273015" cy="1702529"/>
          </a:xfrm>
          <a:prstGeom prst="rect">
            <a:avLst/>
          </a:prstGeom>
        </p:spPr>
      </p:pic>
      <p:pic>
        <p:nvPicPr>
          <p:cNvPr id="21" name="Picture 20">
            <a:extLst>
              <a:ext uri="{FF2B5EF4-FFF2-40B4-BE49-F238E27FC236}">
                <a16:creationId xmlns:a16="http://schemas.microsoft.com/office/drawing/2014/main" id="{21D468B0-3770-4FE2-A5E8-604B3D8D79C0}"/>
              </a:ext>
            </a:extLst>
          </p:cNvPr>
          <p:cNvPicPr>
            <a:picLocks noChangeAspect="1"/>
          </p:cNvPicPr>
          <p:nvPr/>
        </p:nvPicPr>
        <p:blipFill rotWithShape="1">
          <a:blip r:embed="rId6">
            <a:extLst>
              <a:ext uri="{28A0092B-C50C-407E-A947-70E740481C1C}">
                <a14:useLocalDpi xmlns:a14="http://schemas.microsoft.com/office/drawing/2010/main" val="0"/>
              </a:ext>
            </a:extLst>
          </a:blip>
          <a:srcRect r="10182"/>
          <a:stretch/>
        </p:blipFill>
        <p:spPr>
          <a:xfrm>
            <a:off x="3425411" y="3605743"/>
            <a:ext cx="1223583" cy="1702856"/>
          </a:xfrm>
          <a:prstGeom prst="rect">
            <a:avLst/>
          </a:prstGeom>
        </p:spPr>
      </p:pic>
      <p:sp>
        <p:nvSpPr>
          <p:cNvPr id="22" name="Rectangle 21">
            <a:extLst>
              <a:ext uri="{FF2B5EF4-FFF2-40B4-BE49-F238E27FC236}">
                <a16:creationId xmlns:a16="http://schemas.microsoft.com/office/drawing/2014/main" id="{2FDE2904-E5BA-4C7C-9289-AFB17FA05400}"/>
              </a:ext>
            </a:extLst>
          </p:cNvPr>
          <p:cNvSpPr/>
          <p:nvPr/>
        </p:nvSpPr>
        <p:spPr>
          <a:xfrm>
            <a:off x="3425411" y="5308599"/>
            <a:ext cx="1223583" cy="830997"/>
          </a:xfrm>
          <a:prstGeom prst="rect">
            <a:avLst/>
          </a:prstGeom>
        </p:spPr>
        <p:txBody>
          <a:bodyPr wrap="square">
            <a:spAutoFit/>
          </a:bodyPr>
          <a:lstStyle/>
          <a:p>
            <a:pPr lvl="0" algn="ctr" fontAlgn="base"/>
            <a:r>
              <a:rPr lang="en-US" sz="1200" dirty="0">
                <a:cs typeface="Calibri Light" panose="020F0302020204030204" pitchFamily="34" charset="0"/>
              </a:rPr>
              <a:t>Vu Nguyen, MD </a:t>
            </a:r>
            <a:br>
              <a:rPr lang="en-US" sz="1200" dirty="0">
                <a:cs typeface="Calibri Light" panose="020F0302020204030204" pitchFamily="34" charset="0"/>
              </a:rPr>
            </a:br>
            <a:r>
              <a:rPr lang="en-US" sz="1200" dirty="0">
                <a:cs typeface="Calibri Light" panose="020F0302020204030204" pitchFamily="34" charset="0"/>
              </a:rPr>
              <a:t>(Plastic Surgery)</a:t>
            </a:r>
          </a:p>
          <a:p>
            <a:pPr lvl="0" algn="ctr" fontAlgn="base"/>
            <a:r>
              <a:rPr lang="en-US" sz="1200" dirty="0">
                <a:cs typeface="Calibri Light" panose="020F0302020204030204" pitchFamily="34" charset="0"/>
              </a:rPr>
              <a:t>WELL Co-Chair</a:t>
            </a:r>
            <a:br>
              <a:rPr lang="en-US" sz="1200" dirty="0">
                <a:cs typeface="Calibri Light" panose="020F0302020204030204" pitchFamily="34" charset="0"/>
              </a:rPr>
            </a:br>
            <a:r>
              <a:rPr lang="en-US" sz="1200" dirty="0">
                <a:cs typeface="Calibri Light" panose="020F0302020204030204" pitchFamily="34" charset="0"/>
              </a:rPr>
              <a:t>Fatigue Lead</a:t>
            </a:r>
          </a:p>
        </p:txBody>
      </p:sp>
      <p:pic>
        <p:nvPicPr>
          <p:cNvPr id="23" name="Picture 2" descr="Image result for victoria winkeller">
            <a:extLst>
              <a:ext uri="{FF2B5EF4-FFF2-40B4-BE49-F238E27FC236}">
                <a16:creationId xmlns:a16="http://schemas.microsoft.com/office/drawing/2014/main" id="{278BDBB5-FF39-40AD-9697-0E3CB4A9643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9518" t="1702" r="6456" b="1332"/>
          <a:stretch/>
        </p:blipFill>
        <p:spPr bwMode="auto">
          <a:xfrm>
            <a:off x="9381507" y="833498"/>
            <a:ext cx="1192536" cy="171791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2A21A25-9EE9-466F-8C11-5B631D7AA178}"/>
              </a:ext>
            </a:extLst>
          </p:cNvPr>
          <p:cNvPicPr>
            <a:picLocks noChangeAspect="1"/>
          </p:cNvPicPr>
          <p:nvPr/>
        </p:nvPicPr>
        <p:blipFill rotWithShape="1">
          <a:blip r:embed="rId8">
            <a:extLst>
              <a:ext uri="{28A0092B-C50C-407E-A947-70E740481C1C}">
                <a14:useLocalDpi xmlns:a14="http://schemas.microsoft.com/office/drawing/2010/main" val="0"/>
              </a:ext>
            </a:extLst>
          </a:blip>
          <a:srcRect l="2240" t="2001" r="7012"/>
          <a:stretch/>
        </p:blipFill>
        <p:spPr>
          <a:xfrm>
            <a:off x="8010596" y="815048"/>
            <a:ext cx="1242346" cy="1736194"/>
          </a:xfrm>
          <a:prstGeom prst="rect">
            <a:avLst/>
          </a:prstGeom>
        </p:spPr>
      </p:pic>
      <p:pic>
        <p:nvPicPr>
          <p:cNvPr id="25" name="Picture 24">
            <a:extLst>
              <a:ext uri="{FF2B5EF4-FFF2-40B4-BE49-F238E27FC236}">
                <a16:creationId xmlns:a16="http://schemas.microsoft.com/office/drawing/2014/main" id="{9654438A-B8AD-4BDB-9372-E7D714098B4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72140" y="3743303"/>
            <a:ext cx="1192971" cy="1665055"/>
          </a:xfrm>
          <a:prstGeom prst="rect">
            <a:avLst/>
          </a:prstGeom>
        </p:spPr>
      </p:pic>
      <p:sp>
        <p:nvSpPr>
          <p:cNvPr id="26" name="Rectangle 25">
            <a:extLst>
              <a:ext uri="{FF2B5EF4-FFF2-40B4-BE49-F238E27FC236}">
                <a16:creationId xmlns:a16="http://schemas.microsoft.com/office/drawing/2014/main" id="{F7BC1A27-CBA5-427C-ADEA-D81B274E7031}"/>
              </a:ext>
            </a:extLst>
          </p:cNvPr>
          <p:cNvSpPr/>
          <p:nvPr/>
        </p:nvSpPr>
        <p:spPr>
          <a:xfrm>
            <a:off x="7921331" y="5408356"/>
            <a:ext cx="1423338" cy="646331"/>
          </a:xfrm>
          <a:prstGeom prst="rect">
            <a:avLst/>
          </a:prstGeom>
        </p:spPr>
        <p:txBody>
          <a:bodyPr wrap="square">
            <a:spAutoFit/>
          </a:bodyPr>
          <a:lstStyle/>
          <a:p>
            <a:pPr lvl="0" algn="ctr" fontAlgn="base"/>
            <a:r>
              <a:rPr lang="en-US" sz="1200" dirty="0">
                <a:cs typeface="Calibri Light" panose="020F0302020204030204" pitchFamily="34" charset="0"/>
              </a:rPr>
              <a:t>Neeta Shenai </a:t>
            </a:r>
            <a:br>
              <a:rPr lang="en-US" sz="1200" dirty="0">
                <a:cs typeface="Calibri Light" panose="020F0302020204030204" pitchFamily="34" charset="0"/>
              </a:rPr>
            </a:br>
            <a:r>
              <a:rPr lang="en-US" sz="1200" dirty="0">
                <a:cs typeface="Calibri Light" panose="020F0302020204030204" pitchFamily="34" charset="0"/>
              </a:rPr>
              <a:t>(Psychiatry) </a:t>
            </a:r>
            <a:br>
              <a:rPr lang="en-US" sz="1200" dirty="0">
                <a:cs typeface="Calibri Light" panose="020F0302020204030204" pitchFamily="34" charset="0"/>
              </a:rPr>
            </a:br>
            <a:r>
              <a:rPr lang="en-US" sz="1200" dirty="0">
                <a:cs typeface="Calibri Light" panose="020F0302020204030204" pitchFamily="34" charset="0"/>
              </a:rPr>
              <a:t>Depression Co-Lead</a:t>
            </a:r>
          </a:p>
        </p:txBody>
      </p:sp>
      <p:sp>
        <p:nvSpPr>
          <p:cNvPr id="27" name="Rectangle 26">
            <a:extLst>
              <a:ext uri="{FF2B5EF4-FFF2-40B4-BE49-F238E27FC236}">
                <a16:creationId xmlns:a16="http://schemas.microsoft.com/office/drawing/2014/main" id="{06243543-2DBE-40F7-AF07-BE816387C558}"/>
              </a:ext>
            </a:extLst>
          </p:cNvPr>
          <p:cNvSpPr/>
          <p:nvPr/>
        </p:nvSpPr>
        <p:spPr>
          <a:xfrm>
            <a:off x="7804991" y="2569800"/>
            <a:ext cx="1650038" cy="646331"/>
          </a:xfrm>
          <a:prstGeom prst="rect">
            <a:avLst/>
          </a:prstGeom>
        </p:spPr>
        <p:txBody>
          <a:bodyPr wrap="square">
            <a:spAutoFit/>
          </a:bodyPr>
          <a:lstStyle/>
          <a:p>
            <a:pPr lvl="0" algn="ctr" fontAlgn="base"/>
            <a:r>
              <a:rPr lang="en-US" sz="1200" dirty="0">
                <a:cs typeface="Calibri Light" panose="020F0302020204030204" pitchFamily="34" charset="0"/>
              </a:rPr>
              <a:t>Cristin McDermott, MD</a:t>
            </a:r>
            <a:br>
              <a:rPr lang="en-US" sz="1200" dirty="0">
                <a:cs typeface="Calibri Light" panose="020F0302020204030204" pitchFamily="34" charset="0"/>
              </a:rPr>
            </a:br>
            <a:r>
              <a:rPr lang="en-US" sz="1200" dirty="0">
                <a:cs typeface="Calibri Light" panose="020F0302020204030204" pitchFamily="34" charset="0"/>
              </a:rPr>
              <a:t>(Peds/Psych)</a:t>
            </a:r>
          </a:p>
          <a:p>
            <a:pPr lvl="0" algn="ctr" fontAlgn="base"/>
            <a:r>
              <a:rPr lang="en-US" sz="1200" dirty="0">
                <a:cs typeface="Calibri Light" panose="020F0302020204030204" pitchFamily="34" charset="0"/>
              </a:rPr>
              <a:t>Burnout Co-Lead</a:t>
            </a:r>
          </a:p>
        </p:txBody>
      </p:sp>
      <p:pic>
        <p:nvPicPr>
          <p:cNvPr id="28" name="Picture 27">
            <a:extLst>
              <a:ext uri="{FF2B5EF4-FFF2-40B4-BE49-F238E27FC236}">
                <a16:creationId xmlns:a16="http://schemas.microsoft.com/office/drawing/2014/main" id="{6EB689DD-5EA1-4ACA-8A77-177D9305ED1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378078" y="3719090"/>
            <a:ext cx="1192971" cy="1667843"/>
          </a:xfrm>
          <a:prstGeom prst="rect">
            <a:avLst/>
          </a:prstGeom>
        </p:spPr>
      </p:pic>
      <p:sp>
        <p:nvSpPr>
          <p:cNvPr id="2" name="Rectangle 1">
            <a:extLst>
              <a:ext uri="{FF2B5EF4-FFF2-40B4-BE49-F238E27FC236}">
                <a16:creationId xmlns:a16="http://schemas.microsoft.com/office/drawing/2014/main" id="{6F7EC8A5-121F-429A-BEA7-2B5D704595E8}"/>
              </a:ext>
            </a:extLst>
          </p:cNvPr>
          <p:cNvSpPr/>
          <p:nvPr/>
        </p:nvSpPr>
        <p:spPr>
          <a:xfrm>
            <a:off x="9284197" y="2566542"/>
            <a:ext cx="1427348" cy="646331"/>
          </a:xfrm>
          <a:prstGeom prst="rect">
            <a:avLst/>
          </a:prstGeom>
        </p:spPr>
        <p:txBody>
          <a:bodyPr wrap="square">
            <a:spAutoFit/>
          </a:bodyPr>
          <a:lstStyle/>
          <a:p>
            <a:pPr algn="ctr"/>
            <a:r>
              <a:rPr lang="en-US" sz="1200" dirty="0">
                <a:cs typeface="Calibri Light" panose="020F0302020204030204" pitchFamily="34" charset="0"/>
              </a:rPr>
              <a:t>Via Winkeller, MD</a:t>
            </a:r>
            <a:br>
              <a:rPr lang="en-US" sz="1200" dirty="0">
                <a:cs typeface="Calibri Light" panose="020F0302020204030204" pitchFamily="34" charset="0"/>
              </a:rPr>
            </a:br>
            <a:r>
              <a:rPr lang="en-US" sz="1200" dirty="0">
                <a:cs typeface="Calibri Light" panose="020F0302020204030204" pitchFamily="34" charset="0"/>
              </a:rPr>
              <a:t>(Peds/Psych)</a:t>
            </a:r>
            <a:br>
              <a:rPr lang="en-US" sz="1200" dirty="0">
                <a:cs typeface="Calibri Light" panose="020F0302020204030204" pitchFamily="34" charset="0"/>
              </a:rPr>
            </a:br>
            <a:r>
              <a:rPr lang="en-US" sz="1200" dirty="0">
                <a:cs typeface="Calibri Light" panose="020F0302020204030204" pitchFamily="34" charset="0"/>
              </a:rPr>
              <a:t>Burnout Co-Lead</a:t>
            </a:r>
            <a:endParaRPr lang="en-US" sz="1200" dirty="0"/>
          </a:p>
        </p:txBody>
      </p:sp>
      <p:sp>
        <p:nvSpPr>
          <p:cNvPr id="3" name="Rectangle 2">
            <a:extLst>
              <a:ext uri="{FF2B5EF4-FFF2-40B4-BE49-F238E27FC236}">
                <a16:creationId xmlns:a16="http://schemas.microsoft.com/office/drawing/2014/main" id="{62E14E74-286A-41A2-B607-74B8CFD161C2}"/>
              </a:ext>
            </a:extLst>
          </p:cNvPr>
          <p:cNvSpPr/>
          <p:nvPr/>
        </p:nvSpPr>
        <p:spPr>
          <a:xfrm>
            <a:off x="9279187" y="5408358"/>
            <a:ext cx="1423339" cy="646331"/>
          </a:xfrm>
          <a:prstGeom prst="rect">
            <a:avLst/>
          </a:prstGeom>
        </p:spPr>
        <p:txBody>
          <a:bodyPr wrap="none">
            <a:spAutoFit/>
          </a:bodyPr>
          <a:lstStyle/>
          <a:p>
            <a:pPr algn="ctr"/>
            <a:r>
              <a:rPr lang="en-US" sz="1200" dirty="0">
                <a:cs typeface="Calibri Light" panose="020F0302020204030204" pitchFamily="34" charset="0"/>
              </a:rPr>
              <a:t>Robin Valpey, MD </a:t>
            </a:r>
            <a:br>
              <a:rPr lang="en-US" sz="1200" dirty="0">
                <a:cs typeface="Calibri Light" panose="020F0302020204030204" pitchFamily="34" charset="0"/>
              </a:rPr>
            </a:br>
            <a:r>
              <a:rPr lang="en-US" sz="1200" dirty="0">
                <a:cs typeface="Calibri Light" panose="020F0302020204030204" pitchFamily="34" charset="0"/>
              </a:rPr>
              <a:t>(Psychiatry)</a:t>
            </a:r>
            <a:br>
              <a:rPr lang="en-US" sz="1200" dirty="0">
                <a:cs typeface="Calibri Light" panose="020F0302020204030204" pitchFamily="34" charset="0"/>
              </a:rPr>
            </a:br>
            <a:r>
              <a:rPr lang="en-US" sz="1200" dirty="0">
                <a:cs typeface="Calibri Light" panose="020F0302020204030204" pitchFamily="34" charset="0"/>
              </a:rPr>
              <a:t>Depression Co-Lead</a:t>
            </a:r>
            <a:endParaRPr lang="en-US" sz="1200" dirty="0"/>
          </a:p>
        </p:txBody>
      </p:sp>
      <p:graphicFrame>
        <p:nvGraphicFramePr>
          <p:cNvPr id="32" name="Table 31">
            <a:extLst>
              <a:ext uri="{FF2B5EF4-FFF2-40B4-BE49-F238E27FC236}">
                <a16:creationId xmlns:a16="http://schemas.microsoft.com/office/drawing/2014/main" id="{E33D2D8A-9D28-41DE-AD38-26AC5BF290A8}"/>
              </a:ext>
            </a:extLst>
          </p:cNvPr>
          <p:cNvGraphicFramePr>
            <a:graphicFrameLocks noGrp="1"/>
          </p:cNvGraphicFramePr>
          <p:nvPr>
            <p:extLst>
              <p:ext uri="{D42A27DB-BD31-4B8C-83A1-F6EECF244321}">
                <p14:modId xmlns:p14="http://schemas.microsoft.com/office/powerpoint/2010/main" val="454331020"/>
              </p:ext>
            </p:extLst>
          </p:nvPr>
        </p:nvGraphicFramePr>
        <p:xfrm>
          <a:off x="265813" y="581891"/>
          <a:ext cx="3001828" cy="5758595"/>
        </p:xfrm>
        <a:graphic>
          <a:graphicData uri="http://schemas.openxmlformats.org/drawingml/2006/table">
            <a:tbl>
              <a:tblPr firstRow="1" bandRow="1">
                <a:tableStyleId>{5C22544A-7EE6-4342-B048-85BDC9FD1C3A}</a:tableStyleId>
              </a:tblPr>
              <a:tblGrid>
                <a:gridCol w="3001828">
                  <a:extLst>
                    <a:ext uri="{9D8B030D-6E8A-4147-A177-3AD203B41FA5}">
                      <a16:colId xmlns:a16="http://schemas.microsoft.com/office/drawing/2014/main" val="1187137698"/>
                    </a:ext>
                  </a:extLst>
                </a:gridCol>
              </a:tblGrid>
              <a:tr h="14304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kern="1200" dirty="0">
                          <a:solidFill>
                            <a:schemeClr val="bg1"/>
                          </a:solidFill>
                          <a:latin typeface="Corbel" panose="020B0503020204020204" pitchFamily="34" charset="0"/>
                          <a:ea typeface="+mj-ea"/>
                          <a:cs typeface="+mj-cs"/>
                        </a:rPr>
                        <a:t>WELL Subcommittee</a:t>
                      </a:r>
                    </a:p>
                  </a:txBody>
                  <a:tcPr>
                    <a:solidFill>
                      <a:srgbClr val="690756"/>
                    </a:solidFill>
                  </a:tcPr>
                </a:tc>
                <a:extLst>
                  <a:ext uri="{0D108BD9-81ED-4DB2-BD59-A6C34878D82A}">
                    <a16:rowId xmlns:a16="http://schemas.microsoft.com/office/drawing/2014/main" val="1385418181"/>
                  </a:ext>
                </a:extLst>
              </a:tr>
              <a:tr h="4317222">
                <a:tc>
                  <a:txBody>
                    <a:bodyPr/>
                    <a:lstStyle/>
                    <a:p>
                      <a:pPr marL="342900" indent="-342900">
                        <a:buFont typeface="Arial" panose="020B0604020202020204" pitchFamily="34" charset="0"/>
                        <a:buChar char="•"/>
                      </a:pPr>
                      <a:endParaRPr lang="en-US" sz="2000" dirty="0">
                        <a:solidFill>
                          <a:schemeClr val="bg1"/>
                        </a:solidFill>
                      </a:endParaRPr>
                    </a:p>
                    <a:p>
                      <a:pPr marL="342900" indent="-342900">
                        <a:buFont typeface="Arial" panose="020B0604020202020204" pitchFamily="34" charset="0"/>
                        <a:buChar char="•"/>
                      </a:pPr>
                      <a:r>
                        <a:rPr lang="en-US" sz="2000" dirty="0">
                          <a:solidFill>
                            <a:schemeClr val="tx1"/>
                          </a:solidFill>
                          <a:latin typeface="+mj-lt"/>
                        </a:rPr>
                        <a:t>UPMC Graduate Medical Education WELL (</a:t>
                      </a:r>
                      <a:r>
                        <a:rPr lang="en-US" sz="2000" u="sng" dirty="0">
                          <a:solidFill>
                            <a:schemeClr val="tx1"/>
                          </a:solidFill>
                          <a:latin typeface="+mj-lt"/>
                        </a:rPr>
                        <a:t>W</a:t>
                      </a:r>
                      <a:r>
                        <a:rPr lang="en-US" sz="2000" dirty="0">
                          <a:solidFill>
                            <a:schemeClr val="tx1"/>
                          </a:solidFill>
                          <a:latin typeface="+mj-lt"/>
                        </a:rPr>
                        <a:t>ellness, </a:t>
                      </a:r>
                      <a:r>
                        <a:rPr lang="en-US" sz="2000" u="sng" dirty="0">
                          <a:solidFill>
                            <a:schemeClr val="tx1"/>
                          </a:solidFill>
                          <a:latin typeface="+mj-lt"/>
                        </a:rPr>
                        <a:t>E</a:t>
                      </a:r>
                      <a:r>
                        <a:rPr lang="en-US" sz="2000" dirty="0">
                          <a:solidFill>
                            <a:schemeClr val="tx1"/>
                          </a:solidFill>
                          <a:latin typeface="+mj-lt"/>
                        </a:rPr>
                        <a:t>nvironment, </a:t>
                      </a:r>
                      <a:r>
                        <a:rPr lang="en-US" sz="2000" u="sng" dirty="0">
                          <a:solidFill>
                            <a:schemeClr val="tx1"/>
                          </a:solidFill>
                          <a:latin typeface="+mj-lt"/>
                        </a:rPr>
                        <a:t>L</a:t>
                      </a:r>
                      <a:r>
                        <a:rPr lang="en-US" sz="2000" dirty="0">
                          <a:solidFill>
                            <a:schemeClr val="tx1"/>
                          </a:solidFill>
                          <a:latin typeface="+mj-lt"/>
                        </a:rPr>
                        <a:t>earning and </a:t>
                      </a:r>
                      <a:r>
                        <a:rPr lang="en-US" sz="2000" u="sng" dirty="0">
                          <a:solidFill>
                            <a:schemeClr val="tx1"/>
                          </a:solidFill>
                          <a:latin typeface="+mj-lt"/>
                        </a:rPr>
                        <a:t>L</a:t>
                      </a:r>
                      <a:r>
                        <a:rPr lang="en-US" sz="2000" dirty="0">
                          <a:solidFill>
                            <a:schemeClr val="tx1"/>
                          </a:solidFill>
                          <a:latin typeface="+mj-lt"/>
                        </a:rPr>
                        <a:t>iving) Subcommittee </a:t>
                      </a:r>
                      <a:br>
                        <a:rPr lang="en-US" sz="2000" dirty="0">
                          <a:solidFill>
                            <a:schemeClr val="tx1"/>
                          </a:solidFill>
                          <a:latin typeface="+mj-lt"/>
                        </a:rPr>
                      </a:br>
                      <a:endParaRPr lang="en-US" sz="2000" dirty="0">
                        <a:solidFill>
                          <a:schemeClr val="tx1"/>
                        </a:solidFill>
                        <a:latin typeface="+mj-lt"/>
                      </a:endParaRPr>
                    </a:p>
                    <a:p>
                      <a:pPr marL="342900" indent="-342900">
                        <a:buFont typeface="Arial" panose="020B0604020202020204" pitchFamily="34" charset="0"/>
                        <a:buChar char="•"/>
                      </a:pPr>
                      <a:r>
                        <a:rPr lang="en-US" sz="2000" dirty="0">
                          <a:solidFill>
                            <a:schemeClr val="tx1"/>
                          </a:solidFill>
                          <a:latin typeface="+mj-lt"/>
                        </a:rPr>
                        <a:t>Serve the 1700+ resident and fellow physicians at the University of Pittsburgh Medical Center </a:t>
                      </a:r>
                    </a:p>
                    <a:p>
                      <a:endParaRPr lang="en-US" dirty="0">
                        <a:solidFill>
                          <a:schemeClr val="tx1"/>
                        </a:solidFill>
                      </a:endParaRPr>
                    </a:p>
                  </a:txBody>
                  <a:tcPr>
                    <a:solidFill>
                      <a:schemeClr val="bg1">
                        <a:lumMod val="85000"/>
                      </a:schemeClr>
                    </a:solidFill>
                  </a:tcPr>
                </a:tc>
                <a:extLst>
                  <a:ext uri="{0D108BD9-81ED-4DB2-BD59-A6C34878D82A}">
                    <a16:rowId xmlns:a16="http://schemas.microsoft.com/office/drawing/2014/main" val="2119849179"/>
                  </a:ext>
                </a:extLst>
              </a:tr>
            </a:tbl>
          </a:graphicData>
        </a:graphic>
      </p:graphicFrame>
      <p:graphicFrame>
        <p:nvGraphicFramePr>
          <p:cNvPr id="33" name="Table 32">
            <a:extLst>
              <a:ext uri="{FF2B5EF4-FFF2-40B4-BE49-F238E27FC236}">
                <a16:creationId xmlns:a16="http://schemas.microsoft.com/office/drawing/2014/main" id="{59ACF461-2E99-464B-8EDD-A956470ED76E}"/>
              </a:ext>
            </a:extLst>
          </p:cNvPr>
          <p:cNvGraphicFramePr>
            <a:graphicFrameLocks noGrp="1"/>
          </p:cNvGraphicFramePr>
          <p:nvPr>
            <p:extLst>
              <p:ext uri="{D42A27DB-BD31-4B8C-83A1-F6EECF244321}">
                <p14:modId xmlns:p14="http://schemas.microsoft.com/office/powerpoint/2010/main" val="3019448294"/>
              </p:ext>
            </p:extLst>
          </p:nvPr>
        </p:nvGraphicFramePr>
        <p:xfrm>
          <a:off x="4819416" y="581891"/>
          <a:ext cx="3001828" cy="5747657"/>
        </p:xfrm>
        <a:graphic>
          <a:graphicData uri="http://schemas.openxmlformats.org/drawingml/2006/table">
            <a:tbl>
              <a:tblPr firstRow="1" bandRow="1">
                <a:tableStyleId>{5C22544A-7EE6-4342-B048-85BDC9FD1C3A}</a:tableStyleId>
              </a:tblPr>
              <a:tblGrid>
                <a:gridCol w="3001828">
                  <a:extLst>
                    <a:ext uri="{9D8B030D-6E8A-4147-A177-3AD203B41FA5}">
                      <a16:colId xmlns:a16="http://schemas.microsoft.com/office/drawing/2014/main" val="1187137698"/>
                    </a:ext>
                  </a:extLst>
                </a:gridCol>
              </a:tblGrid>
              <a:tr h="14322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kern="1200" dirty="0">
                          <a:solidFill>
                            <a:schemeClr val="bg1"/>
                          </a:solidFill>
                          <a:latin typeface="Corbel" panose="020B0503020204020204" pitchFamily="34" charset="0"/>
                          <a:ea typeface="+mj-ea"/>
                          <a:cs typeface="+mj-cs"/>
                        </a:rPr>
                        <a:t>WELL Toolkit Leadership</a:t>
                      </a:r>
                    </a:p>
                  </a:txBody>
                  <a:tcPr>
                    <a:solidFill>
                      <a:srgbClr val="006666"/>
                    </a:solidFill>
                  </a:tcPr>
                </a:tc>
                <a:extLst>
                  <a:ext uri="{0D108BD9-81ED-4DB2-BD59-A6C34878D82A}">
                    <a16:rowId xmlns:a16="http://schemas.microsoft.com/office/drawing/2014/main" val="1385418181"/>
                  </a:ext>
                </a:extLst>
              </a:tr>
              <a:tr h="4315394">
                <a:tc>
                  <a:txBody>
                    <a:bodyPr/>
                    <a:lstStyle/>
                    <a:p>
                      <a:pPr marL="342900" indent="-342900">
                        <a:buFont typeface="Arial" panose="020B0604020202020204" pitchFamily="34" charset="0"/>
                        <a:buChar char="•"/>
                      </a:pPr>
                      <a:endParaRPr lang="en-US" sz="2000" dirty="0">
                        <a:solidFill>
                          <a:schemeClr val="tx1"/>
                        </a:solidFill>
                        <a:latin typeface="+mj-lt"/>
                      </a:endParaRPr>
                    </a:p>
                    <a:p>
                      <a:pPr marL="342900" indent="-342900">
                        <a:buFont typeface="Arial" panose="020B0604020202020204" pitchFamily="34" charset="0"/>
                        <a:buChar char="•"/>
                      </a:pPr>
                      <a:r>
                        <a:rPr lang="en-US" sz="2000" dirty="0">
                          <a:solidFill>
                            <a:schemeClr val="tx1"/>
                          </a:solidFill>
                          <a:latin typeface="+mj-lt"/>
                        </a:rPr>
                        <a:t>The WELL Co-Chairs </a:t>
                      </a:r>
                      <a:br>
                        <a:rPr lang="en-US" sz="2000" dirty="0">
                          <a:solidFill>
                            <a:schemeClr val="tx1"/>
                          </a:solidFill>
                          <a:latin typeface="+mj-lt"/>
                        </a:rPr>
                      </a:br>
                      <a:r>
                        <a:rPr lang="en-US" sz="2000" dirty="0">
                          <a:solidFill>
                            <a:schemeClr val="tx1"/>
                          </a:solidFill>
                          <a:latin typeface="+mj-lt"/>
                        </a:rPr>
                        <a:t>and six additional UPMC physicians served as subgroup leads for the six WELL Toolkit topics</a:t>
                      </a:r>
                      <a:br>
                        <a:rPr lang="en-US" sz="2000" dirty="0">
                          <a:solidFill>
                            <a:schemeClr val="tx1"/>
                          </a:solidFill>
                          <a:latin typeface="+mj-lt"/>
                        </a:rPr>
                      </a:br>
                      <a:endParaRPr lang="en-US" sz="2000" dirty="0">
                        <a:solidFill>
                          <a:schemeClr val="tx1"/>
                        </a:solidFill>
                        <a:latin typeface="+mj-lt"/>
                      </a:endParaRPr>
                    </a:p>
                    <a:p>
                      <a:pPr marL="342900" indent="-342900">
                        <a:buFont typeface="Arial" panose="020B0604020202020204" pitchFamily="34" charset="0"/>
                        <a:buChar char="•"/>
                      </a:pPr>
                      <a:r>
                        <a:rPr lang="en-US" sz="2000" dirty="0">
                          <a:solidFill>
                            <a:schemeClr val="tx1"/>
                          </a:solidFill>
                          <a:latin typeface="+mj-lt"/>
                        </a:rPr>
                        <a:t>Each subgroup had consultants and content experts totaling &gt;80 contributors from across the nation</a:t>
                      </a:r>
                    </a:p>
                    <a:p>
                      <a:endParaRPr lang="en-US" dirty="0">
                        <a:solidFill>
                          <a:schemeClr val="tx1"/>
                        </a:solidFill>
                      </a:endParaRPr>
                    </a:p>
                  </a:txBody>
                  <a:tcPr>
                    <a:solidFill>
                      <a:schemeClr val="bg1">
                        <a:lumMod val="85000"/>
                      </a:schemeClr>
                    </a:solidFill>
                  </a:tcPr>
                </a:tc>
                <a:extLst>
                  <a:ext uri="{0D108BD9-81ED-4DB2-BD59-A6C34878D82A}">
                    <a16:rowId xmlns:a16="http://schemas.microsoft.com/office/drawing/2014/main" val="2119849179"/>
                  </a:ext>
                </a:extLst>
              </a:tr>
            </a:tbl>
          </a:graphicData>
        </a:graphic>
      </p:graphicFrame>
      <p:pic>
        <p:nvPicPr>
          <p:cNvPr id="20" name="Content Placeholder 3" descr="Screen Shot 2019-08-05 at 7.35.14 AM.png">
            <a:extLst>
              <a:ext uri="{FF2B5EF4-FFF2-40B4-BE49-F238E27FC236}">
                <a16:creationId xmlns:a16="http://schemas.microsoft.com/office/drawing/2014/main" id="{0D908C2B-7A29-4655-A385-E61645AC0EE5}"/>
              </a:ext>
            </a:extLst>
          </p:cNvPr>
          <p:cNvPicPr>
            <a:picLocks noChangeAspect="1"/>
          </p:cNvPicPr>
          <p:nvPr/>
        </p:nvPicPr>
        <p:blipFill rotWithShape="1">
          <a:blip r:embed="rId11"/>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1083869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E64BB-5F57-4796-93CD-6D0351E112E5}"/>
              </a:ext>
            </a:extLst>
          </p:cNvPr>
          <p:cNvSpPr>
            <a:spLocks noGrp="1"/>
          </p:cNvSpPr>
          <p:nvPr>
            <p:ph type="title"/>
          </p:nvPr>
        </p:nvSpPr>
        <p:spPr>
          <a:xfrm>
            <a:off x="441545" y="377651"/>
            <a:ext cx="10515600" cy="1325563"/>
          </a:xfrm>
        </p:spPr>
        <p:txBody>
          <a:bodyPr>
            <a:normAutofit/>
          </a:bodyPr>
          <a:lstStyle/>
          <a:p>
            <a:r>
              <a:rPr lang="en-US" sz="4800" b="1" dirty="0">
                <a:solidFill>
                  <a:srgbClr val="006666"/>
                </a:solidFill>
              </a:rPr>
              <a:t>Gratitude to the WELL Toolkit contributors</a:t>
            </a:r>
          </a:p>
        </p:txBody>
      </p:sp>
      <p:pic>
        <p:nvPicPr>
          <p:cNvPr id="5" name="Content Placeholder 3" descr="Screen Shot 2019-08-05 at 7.35.14 AM.png">
            <a:extLst>
              <a:ext uri="{FF2B5EF4-FFF2-40B4-BE49-F238E27FC236}">
                <a16:creationId xmlns:a16="http://schemas.microsoft.com/office/drawing/2014/main" id="{0914C759-B7F4-48C9-82C1-996B2ECF5944}"/>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sp>
        <p:nvSpPr>
          <p:cNvPr id="3" name="Rectangle 2">
            <a:extLst>
              <a:ext uri="{FF2B5EF4-FFF2-40B4-BE49-F238E27FC236}">
                <a16:creationId xmlns:a16="http://schemas.microsoft.com/office/drawing/2014/main" id="{060CD8BE-60E9-4BAE-A65F-C409688027D4}"/>
              </a:ext>
            </a:extLst>
          </p:cNvPr>
          <p:cNvSpPr/>
          <p:nvPr/>
        </p:nvSpPr>
        <p:spPr>
          <a:xfrm>
            <a:off x="783917" y="1535602"/>
            <a:ext cx="5107491" cy="5097229"/>
          </a:xfrm>
          <a:prstGeom prst="rect">
            <a:avLst/>
          </a:prstGeom>
        </p:spPr>
        <p:txBody>
          <a:bodyPr wrap="square">
            <a:spAutoFit/>
          </a:bodyPr>
          <a:lstStyle/>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WELL would like to thank our content contributors and consultants:</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Introduction:</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Sansea Jacobson (Lead), Vu Nguyen, Andres Martin, Julie Chilton, Ryan Augustin, Gregory Bump, Jennifer Berliner</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Burnout:</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Cristin McDermott (Lead), Via Winkeller (Lead), Amanda Downey, Victoria Deans, Priyanka Amin, Jeffrey Magill, Amanda Downey, Allison Schroeder, Scotty Chapman, Cordelia Ross, Jordyn Feingold, Anne Hart, Shreya </a:t>
            </a:r>
            <a:r>
              <a:rPr lang="en-US" sz="1100" dirty="0" err="1">
                <a:solidFill>
                  <a:srgbClr val="808080"/>
                </a:solidFill>
                <a:latin typeface="Verdana" panose="020B0604030504040204" pitchFamily="34" charset="0"/>
                <a:ea typeface="Calibri" panose="020F0502020204030204" pitchFamily="34" charset="0"/>
                <a:cs typeface="Tahoma" panose="020B0604030504040204" pitchFamily="34" charset="0"/>
              </a:rPr>
              <a:t>Nagula</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Asher Simon, Daniya Kamran-Morley, Lilian Emlet, Sansea Jacobson, Eva Szigethy, Carol Bernstein</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Fatigue:</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Vu Nguyen (Lead), Daniel Buysse, Edwin Williamson, Mary Margaret Populo, Jennifer O'Donohoe, Alaa Elnajjar, Adriana Wegrecki, Lilian Emlet</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Depression:</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Robin Valpey (Lead), Neeta Shenai (Lead), Kristi Kleinschmit, Katherine Soe, Marisa </a:t>
            </a:r>
            <a:r>
              <a:rPr lang="en-US" sz="1100" dirty="0" err="1">
                <a:solidFill>
                  <a:srgbClr val="808080"/>
                </a:solidFill>
                <a:latin typeface="Verdana" panose="020B0604030504040204" pitchFamily="34" charset="0"/>
                <a:ea typeface="Calibri" panose="020F0502020204030204" pitchFamily="34" charset="0"/>
                <a:cs typeface="Tahoma" panose="020B0604030504040204" pitchFamily="34" charset="0"/>
              </a:rPr>
              <a:t>Moreta</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Ryan Peterson, Carolyn Wiersma, Sansea Jacobson</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Suicide:</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Sansea Jacobson (Lead), Brian Kurtz, Christine Moutier, David Brent, Ellen Koch, Tiffany Painter, Maggie Mortali, Victoria Deans, Jeff Magill, Julie Chilton</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Substance Use:</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Phillip Adams (Lead), Jody Glance, Nancy McKee, Victoria Deans, Alicia Fairman, Alex Israel, David Metro, Heather Reading, Sansea Jacobson</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Risk for Violence:</a:t>
            </a: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Jack Rozel (Lead), Priyanka Amin, Lindsay Nakaishi, Alda Maria Gonzaga, Naudia Jonassaint, Evelyn Reis</a:t>
            </a:r>
          </a:p>
          <a:p>
            <a:pPr>
              <a:lnSpc>
                <a:spcPts val="1000"/>
              </a:lnSpc>
            </a:pPr>
            <a:endPar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endParaRPr>
          </a:p>
          <a:p>
            <a:pPr>
              <a:lnSpc>
                <a:spcPts val="1000"/>
              </a:lnSpc>
            </a:pPr>
            <a:endPar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endParaRPr>
          </a:p>
          <a:p>
            <a:pPr>
              <a:lnSpc>
                <a:spcPts val="1000"/>
              </a:lnSpc>
            </a:pPr>
            <a:r>
              <a:rPr lang="en-US" sz="1100" b="1" spc="-55" dirty="0">
                <a:solidFill>
                  <a:srgbClr val="008080"/>
                </a:solidFill>
                <a:latin typeface="Verdana" panose="020B0604030504040204" pitchFamily="34" charset="0"/>
                <a:ea typeface="Verdana" panose="020B0604030504040204" pitchFamily="34" charset="0"/>
                <a:cs typeface="Times New Roman" panose="02020603050405020304" pitchFamily="18" charset="0"/>
              </a:rPr>
              <a:t>WELL is grateful for the institutional support of:  </a:t>
            </a:r>
          </a:p>
          <a:p>
            <a:pPr>
              <a:lnSpc>
                <a:spcPts val="1000"/>
              </a:lnSpc>
            </a:pP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UPMC Physician THRIVE, UPMC </a:t>
            </a:r>
            <a:r>
              <a:rPr lang="en-US" sz="1100" dirty="0" err="1">
                <a:solidFill>
                  <a:srgbClr val="808080"/>
                </a:solidFill>
                <a:latin typeface="Verdana" panose="020B0604030504040204" pitchFamily="34" charset="0"/>
                <a:ea typeface="Verdana" panose="020B0604030504040204" pitchFamily="34" charset="0"/>
                <a:cs typeface="Tahoma" panose="020B0604030504040204" pitchFamily="34" charset="0"/>
              </a:rPr>
              <a:t>WorkPartners</a:t>
            </a: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 and </a:t>
            </a:r>
            <a:r>
              <a:rPr lang="en-US" sz="1100" dirty="0" err="1">
                <a:solidFill>
                  <a:srgbClr val="808080"/>
                </a:solidFill>
                <a:latin typeface="Verdana" panose="020B0604030504040204" pitchFamily="34" charset="0"/>
                <a:ea typeface="Verdana" panose="020B0604030504040204" pitchFamily="34" charset="0"/>
                <a:cs typeface="Tahoma" panose="020B0604030504040204" pitchFamily="34" charset="0"/>
              </a:rPr>
              <a:t>LifeSolutions</a:t>
            </a: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 The University of Pittsburgh Department of Psychiatry, The University of Pittsburgh Department of Anesthesiology</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 </a:t>
            </a:r>
            <a:endParaRPr lang="en-US"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E18EC940-C12E-4FCE-844A-4A768C8A5B8F}"/>
              </a:ext>
            </a:extLst>
          </p:cNvPr>
          <p:cNvSpPr/>
          <p:nvPr/>
        </p:nvSpPr>
        <p:spPr>
          <a:xfrm>
            <a:off x="6050070" y="1402846"/>
            <a:ext cx="5107491" cy="4837222"/>
          </a:xfrm>
          <a:prstGeom prst="rect">
            <a:avLst/>
          </a:prstGeom>
        </p:spPr>
        <p:txBody>
          <a:bodyPr wrap="square">
            <a:spAutoFit/>
          </a:bodyPr>
          <a:lstStyle/>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 </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Calibri" panose="020F0502020204030204" pitchFamily="34" charset="0"/>
                <a:cs typeface="Times New Roman" panose="02020603050405020304" pitchFamily="18" charset="0"/>
              </a:rPr>
              <a:t>WELL would like to thank our UPMC GME leadership and collaborators: </a:t>
            </a:r>
          </a:p>
          <a:p>
            <a:pPr>
              <a:lnSpc>
                <a:spcPts val="1000"/>
              </a:lnSpc>
            </a:pP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Calibri" panose="020F0502020204030204" pitchFamily="34" charset="0"/>
                <a:cs typeface="Tahoma" panose="020B0604030504040204" pitchFamily="34" charset="0"/>
              </a:rPr>
              <a:t>Vikas Agarwal, Andrew Buchert, Gregory Bump, Al Ciocca, Gabriella Gosman, Melinda Hamilton, Wendy Helkowski, Sansea Jacobson, Frank Kroboth, William Lamb, Kristin Lasher, Julie McCausland, Vu Nguyen, Dennis Phillips, Anna Roman, Jacqueline Weaver-Agostoni, Allan Wolfson, Samantha Cascone, Brittany Rosser, Brandon Doughty, Heather Reading, and the resident and attending members of the UPMC GME WELL Subcommittee. And a VERY special thanks to our former DIO, who initiated this project, Dr. Rita Patel!</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a:lnSpc>
                <a:spcPts val="1000"/>
              </a:lnSpc>
            </a:pPr>
            <a:endParaRPr lang="en-US" sz="1100" b="1" spc="-55" dirty="0">
              <a:solidFill>
                <a:srgbClr val="008080"/>
              </a:solidFill>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spc="-55" dirty="0">
                <a:solidFill>
                  <a:srgbClr val="008080"/>
                </a:solidFill>
                <a:latin typeface="Verdana" panose="020B0604030504040204" pitchFamily="34" charset="0"/>
                <a:ea typeface="Verdana" panose="020B0604030504040204" pitchFamily="34" charset="0"/>
                <a:cs typeface="Times New Roman" panose="02020603050405020304" pitchFamily="18" charset="0"/>
              </a:rPr>
              <a:t> </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Verdana" panose="020B0604030504040204" pitchFamily="34" charset="0"/>
                <a:cs typeface="Times New Roman" panose="02020603050405020304" pitchFamily="18" charset="0"/>
              </a:rPr>
              <a:t>WELL would like to thank our national collaborators and editing team from:</a:t>
            </a:r>
          </a:p>
          <a:p>
            <a:pPr>
              <a:lnSpc>
                <a:spcPts val="1000"/>
              </a:lnSpc>
            </a:pP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American Academy of Child and Adolescent Psychiatry (AACAP), AACAP Training and Education Committee (TEC), AACAP Alliance on Learning and Innovation (AALI). With special thanks to: Lee Lewis, Brian Kurtz, Edwin Williamson, Arya Soman, Myo Myint, Mary Gabriel, Colin Stewart, Jeffrey Hunt, Dorothy Stubbe, Alyssa </a:t>
            </a:r>
            <a:r>
              <a:rPr lang="en-US" sz="1100" dirty="0" err="1">
                <a:solidFill>
                  <a:srgbClr val="808080"/>
                </a:solidFill>
                <a:latin typeface="Verdana" panose="020B0604030504040204" pitchFamily="34" charset="0"/>
                <a:ea typeface="Verdana" panose="020B0604030504040204" pitchFamily="34" charset="0"/>
                <a:cs typeface="Tahoma" panose="020B0604030504040204" pitchFamily="34" charset="0"/>
              </a:rPr>
              <a:t>Shaffner</a:t>
            </a: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 Sarah Miller, Katherine Soe, Neha Sharma, Cordelia Ross, Isheeta Zalpuri, and Anneke Archer.</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 </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b="1" spc="-55" dirty="0">
                <a:solidFill>
                  <a:srgbClr val="008080"/>
                </a:solidFill>
                <a:latin typeface="Verdana" panose="020B0604030504040204" pitchFamily="34" charset="0"/>
                <a:ea typeface="Verdana" panose="020B0604030504040204" pitchFamily="34" charset="0"/>
                <a:cs typeface="Times New Roman" panose="02020603050405020304" pitchFamily="18" charset="0"/>
              </a:rPr>
              <a:t>The WELL Toolkit wouldn’t be possible without the invaluable resources from:</a:t>
            </a:r>
          </a:p>
          <a:p>
            <a:pPr>
              <a:lnSpc>
                <a:spcPts val="1000"/>
              </a:lnSpc>
            </a:pP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American Academy of Psychiatry Training Directors (AADPRT)</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Association of American Medical College (AAMC)</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Accreditation Council for Graduate Medical Education (ACGME)</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American Foundation of Suicide Prevention (AFSP)</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American Medical Association (AMA) </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American Psychiatric Association (APA)</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Collaborative for Healing and Renewal in Medicine (CHARM)</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Mount Sinai Department of Psychiatry</a:t>
            </a:r>
            <a:endParaRPr lang="en-US" sz="1100" dirty="0">
              <a:latin typeface="Verdana" panose="020B0604030504040204" pitchFamily="34" charset="0"/>
              <a:ea typeface="Verdana" panose="020B0604030504040204" pitchFamily="34" charset="0"/>
              <a:cs typeface="Times New Roman" panose="02020603050405020304" pitchFamily="18" charset="0"/>
            </a:endParaRPr>
          </a:p>
          <a:p>
            <a:pPr>
              <a:lnSpc>
                <a:spcPts val="1000"/>
              </a:lnSpc>
            </a:pPr>
            <a:r>
              <a:rPr lang="en-US" sz="1100" dirty="0">
                <a:solidFill>
                  <a:srgbClr val="808080"/>
                </a:solidFill>
                <a:latin typeface="Verdana" panose="020B0604030504040204" pitchFamily="34" charset="0"/>
                <a:ea typeface="Verdana" panose="020B0604030504040204" pitchFamily="34" charset="0"/>
                <a:cs typeface="Tahoma" panose="020B0604030504040204" pitchFamily="34" charset="0"/>
              </a:rPr>
              <a:t>The National Academy of Medicine (NAM) </a:t>
            </a:r>
            <a:endParaRPr lang="en-US" sz="1100" dirty="0">
              <a:effectLst/>
              <a:latin typeface="Verdana" panose="020B0604030504040204" pitchFamily="34" charset="0"/>
              <a:ea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2955389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4402377" cy="3925305"/>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 name="Title 1">
            <a:extLst>
              <a:ext uri="{FF2B5EF4-FFF2-40B4-BE49-F238E27FC236}">
                <a16:creationId xmlns:a16="http://schemas.microsoft.com/office/drawing/2014/main" id="{E2AA8699-9EAA-47F1-968F-87173D778D76}"/>
              </a:ext>
            </a:extLst>
          </p:cNvPr>
          <p:cNvSpPr>
            <a:spLocks noGrp="1"/>
          </p:cNvSpPr>
          <p:nvPr>
            <p:ph type="title"/>
          </p:nvPr>
        </p:nvSpPr>
        <p:spPr>
          <a:xfrm>
            <a:off x="774700" y="762000"/>
            <a:ext cx="3759200" cy="3300984"/>
          </a:xfrm>
        </p:spPr>
        <p:txBody>
          <a:bodyPr>
            <a:normAutofit/>
          </a:bodyPr>
          <a:lstStyle/>
          <a:p>
            <a:r>
              <a:rPr lang="en-US" dirty="0">
                <a:solidFill>
                  <a:srgbClr val="FFFFFF"/>
                </a:solidFill>
              </a:rPr>
              <a:t>Thank you!</a:t>
            </a:r>
          </a:p>
        </p:txBody>
      </p:sp>
      <p:sp>
        <p:nvSpPr>
          <p:cNvPr id="15" name="Rectangle 14">
            <a:extLst>
              <a:ext uri="{FF2B5EF4-FFF2-40B4-BE49-F238E27FC236}">
                <a16:creationId xmlns:a16="http://schemas.microsoft.com/office/drawing/2014/main" id="{8360DEE6-1688-464C-9934-972BEA15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488" y="455954"/>
            <a:ext cx="2112264" cy="1869241"/>
          </a:xfrm>
          <a:prstGeom prst="rect">
            <a:avLst/>
          </a:prstGeom>
          <a:solidFill>
            <a:srgbClr val="C6320D">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1E04659-8519-4DD8-BE9C-4747C1612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488" y="2506285"/>
            <a:ext cx="2107497" cy="1869241"/>
          </a:xfrm>
          <a:prstGeom prst="rect">
            <a:avLst/>
          </a:prstGeom>
          <a:solidFill>
            <a:srgbClr val="C6320D">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40576"/>
            <a:ext cx="4402378" cy="1858504"/>
          </a:xfrm>
          <a:prstGeom prst="rect">
            <a:avLst/>
          </a:prstGeom>
          <a:solidFill>
            <a:srgbClr val="A04E39">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1" name="Rectangle 20">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8948" y="4534354"/>
            <a:ext cx="2107497" cy="1858505"/>
          </a:xfrm>
          <a:prstGeom prst="rect">
            <a:avLst/>
          </a:prstGeom>
          <a:solidFill>
            <a:srgbClr val="C6320D"/>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3" name="Rectangle 2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27567" y="450221"/>
            <a:ext cx="4405512" cy="594885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Content Placeholder 2">
            <a:extLst>
              <a:ext uri="{FF2B5EF4-FFF2-40B4-BE49-F238E27FC236}">
                <a16:creationId xmlns:a16="http://schemas.microsoft.com/office/drawing/2014/main" id="{C646E25E-6D6C-4629-B39C-AEDDC2CFA825}"/>
              </a:ext>
            </a:extLst>
          </p:cNvPr>
          <p:cNvSpPr>
            <a:spLocks noGrp="1"/>
          </p:cNvSpPr>
          <p:nvPr>
            <p:ph idx="1"/>
          </p:nvPr>
        </p:nvSpPr>
        <p:spPr>
          <a:xfrm>
            <a:off x="7658103" y="795548"/>
            <a:ext cx="3759198" cy="5275603"/>
          </a:xfrm>
        </p:spPr>
        <p:txBody>
          <a:bodyPr anchor="ctr">
            <a:normAutofit/>
          </a:bodyPr>
          <a:lstStyle/>
          <a:p>
            <a:pPr marL="0" indent="0" algn="ctr">
              <a:buNone/>
            </a:pPr>
            <a:r>
              <a:rPr lang="en-US" sz="2400" b="1" dirty="0">
                <a:cs typeface="Calibri Light" panose="020F0302020204030204" pitchFamily="34" charset="0"/>
              </a:rPr>
              <a:t>For more information:</a:t>
            </a:r>
          </a:p>
          <a:p>
            <a:pPr marL="0" indent="0" algn="ctr">
              <a:buNone/>
            </a:pPr>
            <a:r>
              <a:rPr lang="en-US" sz="2000" dirty="0">
                <a:cs typeface="Calibri Light" panose="020F0302020204030204" pitchFamily="34" charset="0"/>
              </a:rPr>
              <a:t>The WELL Website </a:t>
            </a:r>
            <a:r>
              <a:rPr lang="en-US" sz="2000" dirty="0">
                <a:cs typeface="Calibri Light" panose="020F0302020204030204" pitchFamily="34" charset="0"/>
                <a:hlinkClick r:id="rId3"/>
              </a:rPr>
              <a:t>https://gmewellness.upmc.com</a:t>
            </a:r>
            <a:r>
              <a:rPr lang="en-US" sz="2000" dirty="0">
                <a:cs typeface="Calibri Light" panose="020F0302020204030204" pitchFamily="34" charset="0"/>
              </a:rPr>
              <a:t> </a:t>
            </a:r>
            <a:br>
              <a:rPr lang="en-US" sz="2000" dirty="0">
                <a:cs typeface="Calibri Light" panose="020F0302020204030204" pitchFamily="34" charset="0"/>
              </a:rPr>
            </a:br>
            <a:endParaRPr lang="en-US" sz="2000" dirty="0">
              <a:cs typeface="Calibri Light" panose="020F0302020204030204" pitchFamily="34" charset="0"/>
            </a:endParaRPr>
          </a:p>
          <a:p>
            <a:pPr marL="0" indent="0" algn="ctr">
              <a:buNone/>
            </a:pPr>
            <a:endParaRPr lang="en-US" sz="2400" dirty="0">
              <a:cs typeface="Calibri Light" panose="020F0302020204030204" pitchFamily="34" charset="0"/>
            </a:endParaRPr>
          </a:p>
          <a:p>
            <a:pPr marL="0" indent="0" algn="ctr">
              <a:buNone/>
            </a:pPr>
            <a:endParaRPr lang="en-US" sz="2400" dirty="0">
              <a:cs typeface="Calibri Light" panose="020F0302020204030204" pitchFamily="34" charset="0"/>
            </a:endParaRPr>
          </a:p>
          <a:p>
            <a:pPr marL="0" indent="0" algn="ctr">
              <a:buNone/>
            </a:pPr>
            <a:endParaRPr lang="en-US" sz="2400" dirty="0">
              <a:cs typeface="Calibri Light" panose="020F0302020204030204" pitchFamily="34" charset="0"/>
            </a:endParaRPr>
          </a:p>
          <a:p>
            <a:pPr marL="0" indent="0" algn="ctr">
              <a:buNone/>
            </a:pPr>
            <a:r>
              <a:rPr lang="en-US" sz="2400" b="1" dirty="0">
                <a:cs typeface="Calibri Light" panose="020F0302020204030204" pitchFamily="34" charset="0"/>
              </a:rPr>
              <a:t>Please email questions to: </a:t>
            </a:r>
          </a:p>
          <a:p>
            <a:pPr marL="0" indent="0" algn="ctr">
              <a:buNone/>
            </a:pPr>
            <a:r>
              <a:rPr lang="en-US" sz="2000" dirty="0">
                <a:cs typeface="Calibri Light" panose="020F0302020204030204" pitchFamily="34" charset="0"/>
              </a:rPr>
              <a:t>Sansea Jacobson, M.D. </a:t>
            </a:r>
            <a:r>
              <a:rPr lang="en-US" sz="2000" dirty="0">
                <a:cs typeface="Calibri Light" panose="020F0302020204030204" pitchFamily="34" charset="0"/>
                <a:hlinkClick r:id="rId4"/>
              </a:rPr>
              <a:t>jacobsonsl@upmc.edu</a:t>
            </a:r>
            <a:r>
              <a:rPr lang="en-US" sz="2000" dirty="0">
                <a:cs typeface="Calibri Light" panose="020F0302020204030204" pitchFamily="34" charset="0"/>
              </a:rPr>
              <a:t> </a:t>
            </a:r>
          </a:p>
          <a:p>
            <a:pPr marL="0" indent="0" algn="ctr">
              <a:buNone/>
            </a:pPr>
            <a:r>
              <a:rPr lang="en-US" sz="2000" dirty="0">
                <a:cs typeface="Calibri Light" panose="020F0302020204030204" pitchFamily="34" charset="0"/>
              </a:rPr>
              <a:t>Vu Nguyen, M.D.</a:t>
            </a:r>
            <a:br>
              <a:rPr lang="en-US" sz="2000" dirty="0">
                <a:cs typeface="Calibri Light" panose="020F0302020204030204" pitchFamily="34" charset="0"/>
              </a:rPr>
            </a:br>
            <a:r>
              <a:rPr lang="en-US" sz="2000" dirty="0">
                <a:cs typeface="Calibri Light" panose="020F0302020204030204" pitchFamily="34" charset="0"/>
                <a:hlinkClick r:id="rId5"/>
              </a:rPr>
              <a:t>nguyenvt3@upmc.edu</a:t>
            </a:r>
            <a:r>
              <a:rPr lang="en-US" sz="2000" dirty="0">
                <a:cs typeface="Calibri Light" panose="020F0302020204030204" pitchFamily="34" charset="0"/>
              </a:rPr>
              <a:t> </a:t>
            </a:r>
          </a:p>
        </p:txBody>
      </p:sp>
      <p:pic>
        <p:nvPicPr>
          <p:cNvPr id="8" name="Content Placeholder 3" descr="Screen Shot 2019-08-05 at 7.35.14 AM.png">
            <a:extLst>
              <a:ext uri="{FF2B5EF4-FFF2-40B4-BE49-F238E27FC236}">
                <a16:creationId xmlns:a16="http://schemas.microsoft.com/office/drawing/2014/main" id="{FC0E2FC1-2BD8-4D00-B7D3-A4FC1E057825}"/>
              </a:ext>
            </a:extLst>
          </p:cNvPr>
          <p:cNvPicPr>
            <a:picLocks noChangeAspect="1"/>
          </p:cNvPicPr>
          <p:nvPr/>
        </p:nvPicPr>
        <p:blipFill rotWithShape="1">
          <a:blip r:embed="rId6"/>
          <a:srcRect l="-39" r="29263" b="75347"/>
          <a:stretch/>
        </p:blipFill>
        <p:spPr>
          <a:xfrm>
            <a:off x="10711639" y="6418412"/>
            <a:ext cx="1480361" cy="439588"/>
          </a:xfrm>
          <a:prstGeom prst="rect">
            <a:avLst/>
          </a:prstGeom>
        </p:spPr>
      </p:pic>
      <p:pic>
        <p:nvPicPr>
          <p:cNvPr id="6" name="Picture 5">
            <a:extLst>
              <a:ext uri="{FF2B5EF4-FFF2-40B4-BE49-F238E27FC236}">
                <a16:creationId xmlns:a16="http://schemas.microsoft.com/office/drawing/2014/main" id="{31EFB770-114A-421F-BF7F-831526B9AD19}"/>
              </a:ext>
            </a:extLst>
          </p:cNvPr>
          <p:cNvPicPr>
            <a:picLocks noChangeAspect="1"/>
          </p:cNvPicPr>
          <p:nvPr/>
        </p:nvPicPr>
        <p:blipFill rotWithShape="1">
          <a:blip r:embed="rId7">
            <a:extLst>
              <a:ext uri="{28A0092B-C50C-407E-A947-70E740481C1C}">
                <a14:useLocalDpi xmlns:a14="http://schemas.microsoft.com/office/drawing/2010/main" val="0"/>
              </a:ext>
            </a:extLst>
          </a:blip>
          <a:srcRect l="8579" t="-9861" r="-11837" b="-12712"/>
          <a:stretch/>
        </p:blipFill>
        <p:spPr>
          <a:xfrm>
            <a:off x="5064609" y="4362340"/>
            <a:ext cx="2345873" cy="2250742"/>
          </a:xfrm>
          <a:prstGeom prst="rect">
            <a:avLst/>
          </a:prstGeom>
        </p:spPr>
      </p:pic>
    </p:spTree>
    <p:extLst>
      <p:ext uri="{BB962C8B-B14F-4D97-AF65-F5344CB8AC3E}">
        <p14:creationId xmlns:p14="http://schemas.microsoft.com/office/powerpoint/2010/main" val="39355755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1464</Words>
  <Application>Microsoft Office PowerPoint</Application>
  <PresentationFormat>Widescreen</PresentationFormat>
  <Paragraphs>207</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Corbel</vt:lpstr>
      <vt:lpstr>Verdana</vt:lpstr>
      <vt:lpstr>Wingdings</vt:lpstr>
      <vt:lpstr>Office Theme</vt:lpstr>
      <vt:lpstr>Brief Introduction to the WELL Toolkit</vt:lpstr>
      <vt:lpstr>How to use the WELL Toolkit slides</vt:lpstr>
      <vt:lpstr>Agenda</vt:lpstr>
      <vt:lpstr>Learning Objectives</vt:lpstr>
      <vt:lpstr>WELL Toolkit helps meet ACGME Requirements</vt:lpstr>
      <vt:lpstr>Mission</vt:lpstr>
      <vt:lpstr>Contents</vt:lpstr>
      <vt:lpstr>Content: Introduction Subsection</vt:lpstr>
      <vt:lpstr>Content: Burnout Subsection</vt:lpstr>
      <vt:lpstr>Content: Fatigue Subsection</vt:lpstr>
      <vt:lpstr>Content: Depression Subsection</vt:lpstr>
      <vt:lpstr>Content: Suicide Subsection</vt:lpstr>
      <vt:lpstr>Content: Substance Use Subsection</vt:lpstr>
      <vt:lpstr>Content: Risk for Violence Subsection</vt:lpstr>
      <vt:lpstr>PowerPoint Presentation</vt:lpstr>
      <vt:lpstr>Gratitude to the WELL Toolkit contributors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Brief Introduction to the WELL Toolkit</dc:title>
  <dc:creator>Jacobson, Sansea L (Kaphan)</dc:creator>
  <cp:lastModifiedBy>Jacobson, Sansea L (Kaphan)</cp:lastModifiedBy>
  <cp:revision>19</cp:revision>
  <dcterms:created xsi:type="dcterms:W3CDTF">2020-05-19T15:06:31Z</dcterms:created>
  <dcterms:modified xsi:type="dcterms:W3CDTF">2020-06-03T08:46:44Z</dcterms:modified>
</cp:coreProperties>
</file>