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1302" r:id="rId3"/>
    <p:sldId id="1346" r:id="rId4"/>
    <p:sldId id="1380" r:id="rId5"/>
    <p:sldId id="1347" r:id="rId6"/>
    <p:sldId id="256" r:id="rId7"/>
    <p:sldId id="1303" r:id="rId8"/>
    <p:sldId id="257" r:id="rId9"/>
    <p:sldId id="258" r:id="rId10"/>
    <p:sldId id="1299" r:id="rId11"/>
    <p:sldId id="266" r:id="rId12"/>
    <p:sldId id="269" r:id="rId13"/>
    <p:sldId id="270" r:id="rId14"/>
    <p:sldId id="271" r:id="rId15"/>
    <p:sldId id="272" r:id="rId16"/>
    <p:sldId id="273" r:id="rId17"/>
    <p:sldId id="287" r:id="rId18"/>
    <p:sldId id="1386" r:id="rId19"/>
    <p:sldId id="1384" r:id="rId20"/>
    <p:sldId id="279" r:id="rId21"/>
    <p:sldId id="1301" r:id="rId22"/>
    <p:sldId id="280" r:id="rId23"/>
    <p:sldId id="278" r:id="rId24"/>
    <p:sldId id="1304" r:id="rId25"/>
    <p:sldId id="134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Vu Nguyen" initials="NR"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008080"/>
    <a:srgbClr val="009999"/>
    <a:srgbClr val="006699"/>
    <a:srgbClr val="660066"/>
    <a:srgbClr val="800080"/>
    <a:srgbClr val="9E009E"/>
    <a:srgbClr val="00B4B0"/>
    <a:srgbClr val="C085C4"/>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02" autoAdjust="0"/>
    <p:restoredTop sz="71527" autoAdjust="0"/>
  </p:normalViewPr>
  <p:slideViewPr>
    <p:cSldViewPr snapToGrid="0">
      <p:cViewPr varScale="1">
        <p:scale>
          <a:sx n="61" d="100"/>
          <a:sy n="61" d="100"/>
        </p:scale>
        <p:origin x="1138" y="5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24695-0EC9-4CB7-AD02-5557E09C4AAE}"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en-US"/>
        </a:p>
      </dgm:t>
    </dgm:pt>
    <dgm:pt modelId="{BB249995-243F-46E9-B099-FB8851261989}">
      <dgm:prSet phldrT="[Text]"/>
      <dgm:spPr>
        <a:solidFill>
          <a:schemeClr val="accent2">
            <a:lumMod val="75000"/>
          </a:schemeClr>
        </a:solidFill>
      </dgm:spPr>
      <dgm:t>
        <a:bodyPr/>
        <a:lstStyle/>
        <a:p>
          <a:r>
            <a:rPr lang="en-US" dirty="0">
              <a:latin typeface="+mn-lt"/>
            </a:rPr>
            <a:t>If we continue to look for problems, we will continue to find problems</a:t>
          </a:r>
        </a:p>
      </dgm:t>
    </dgm:pt>
    <dgm:pt modelId="{FA5A11D0-C432-4726-A745-D6212CA50E05}" type="parTrans" cxnId="{6CC995BE-0BFA-4C90-B7EA-F90B74E6B3A3}">
      <dgm:prSet/>
      <dgm:spPr/>
      <dgm:t>
        <a:bodyPr/>
        <a:lstStyle/>
        <a:p>
          <a:endParaRPr lang="en-US"/>
        </a:p>
      </dgm:t>
    </dgm:pt>
    <dgm:pt modelId="{B186FF69-CFA9-4D9B-BFAD-0D12646AF24F}" type="sibTrans" cxnId="{6CC995BE-0BFA-4C90-B7EA-F90B74E6B3A3}">
      <dgm:prSet/>
      <dgm:spPr/>
      <dgm:t>
        <a:bodyPr/>
        <a:lstStyle/>
        <a:p>
          <a:endParaRPr lang="en-US"/>
        </a:p>
      </dgm:t>
    </dgm:pt>
    <dgm:pt modelId="{D9C666BC-361D-433B-9755-4DB75761B01B}">
      <dgm:prSet phldrT="[Text]"/>
      <dgm:spPr>
        <a:solidFill>
          <a:srgbClr val="006666"/>
        </a:solidFill>
      </dgm:spPr>
      <dgm:t>
        <a:bodyPr/>
        <a:lstStyle/>
        <a:p>
          <a:r>
            <a:rPr lang="en-US" dirty="0">
              <a:latin typeface="+mn-lt"/>
            </a:rPr>
            <a:t>If we look for what is/has been the best, and learn from it, we can improve and magnify our successes</a:t>
          </a:r>
        </a:p>
      </dgm:t>
    </dgm:pt>
    <dgm:pt modelId="{2819AF0F-2519-4944-9D17-D83B8D7BE140}" type="parTrans" cxnId="{195CBBE8-D27A-4F1C-B9C7-4A4ACA196E4D}">
      <dgm:prSet/>
      <dgm:spPr/>
      <dgm:t>
        <a:bodyPr/>
        <a:lstStyle/>
        <a:p>
          <a:endParaRPr lang="en-US"/>
        </a:p>
      </dgm:t>
    </dgm:pt>
    <dgm:pt modelId="{3A66A9FF-EAAB-46EA-B301-7C6657FF396B}" type="sibTrans" cxnId="{195CBBE8-D27A-4F1C-B9C7-4A4ACA196E4D}">
      <dgm:prSet/>
      <dgm:spPr/>
      <dgm:t>
        <a:bodyPr/>
        <a:lstStyle/>
        <a:p>
          <a:endParaRPr lang="en-US"/>
        </a:p>
      </dgm:t>
    </dgm:pt>
    <dgm:pt modelId="{FA3B0730-BE58-49DC-A124-814A704AFBB5}" type="pres">
      <dgm:prSet presAssocID="{5AF24695-0EC9-4CB7-AD02-5557E09C4AAE}" presName="cycle" presStyleCnt="0">
        <dgm:presLayoutVars>
          <dgm:dir/>
          <dgm:resizeHandles val="exact"/>
        </dgm:presLayoutVars>
      </dgm:prSet>
      <dgm:spPr/>
    </dgm:pt>
    <dgm:pt modelId="{767D66FB-3766-4B74-A5B8-2BAC421EE92B}" type="pres">
      <dgm:prSet presAssocID="{BB249995-243F-46E9-B099-FB8851261989}" presName="arrow" presStyleLbl="node1" presStyleIdx="0" presStyleCnt="2">
        <dgm:presLayoutVars>
          <dgm:bulletEnabled val="1"/>
        </dgm:presLayoutVars>
      </dgm:prSet>
      <dgm:spPr/>
    </dgm:pt>
    <dgm:pt modelId="{0A37B85C-DA3E-44A0-8839-A75E16EFADAC}" type="pres">
      <dgm:prSet presAssocID="{D9C666BC-361D-433B-9755-4DB75761B01B}" presName="arrow" presStyleLbl="node1" presStyleIdx="1" presStyleCnt="2">
        <dgm:presLayoutVars>
          <dgm:bulletEnabled val="1"/>
        </dgm:presLayoutVars>
      </dgm:prSet>
      <dgm:spPr/>
    </dgm:pt>
  </dgm:ptLst>
  <dgm:cxnLst>
    <dgm:cxn modelId="{F4653137-3E3D-4114-B12A-3E4A18C31D90}" type="presOf" srcId="{BB249995-243F-46E9-B099-FB8851261989}" destId="{767D66FB-3766-4B74-A5B8-2BAC421EE92B}" srcOrd="0" destOrd="0" presId="urn:microsoft.com/office/officeart/2005/8/layout/arrow1"/>
    <dgm:cxn modelId="{E956A4A9-1B84-42D9-85A9-C146A1F6378E}" type="presOf" srcId="{D9C666BC-361D-433B-9755-4DB75761B01B}" destId="{0A37B85C-DA3E-44A0-8839-A75E16EFADAC}" srcOrd="0" destOrd="0" presId="urn:microsoft.com/office/officeart/2005/8/layout/arrow1"/>
    <dgm:cxn modelId="{844664B9-8B5B-47FF-A6AF-C581D33E2515}" type="presOf" srcId="{5AF24695-0EC9-4CB7-AD02-5557E09C4AAE}" destId="{FA3B0730-BE58-49DC-A124-814A704AFBB5}" srcOrd="0" destOrd="0" presId="urn:microsoft.com/office/officeart/2005/8/layout/arrow1"/>
    <dgm:cxn modelId="{6CC995BE-0BFA-4C90-B7EA-F90B74E6B3A3}" srcId="{5AF24695-0EC9-4CB7-AD02-5557E09C4AAE}" destId="{BB249995-243F-46E9-B099-FB8851261989}" srcOrd="0" destOrd="0" parTransId="{FA5A11D0-C432-4726-A745-D6212CA50E05}" sibTransId="{B186FF69-CFA9-4D9B-BFAD-0D12646AF24F}"/>
    <dgm:cxn modelId="{195CBBE8-D27A-4F1C-B9C7-4A4ACA196E4D}" srcId="{5AF24695-0EC9-4CB7-AD02-5557E09C4AAE}" destId="{D9C666BC-361D-433B-9755-4DB75761B01B}" srcOrd="1" destOrd="0" parTransId="{2819AF0F-2519-4944-9D17-D83B8D7BE140}" sibTransId="{3A66A9FF-EAAB-46EA-B301-7C6657FF396B}"/>
    <dgm:cxn modelId="{5A7C8395-717F-4F66-BEC9-E7C5D97CD2C8}" type="presParOf" srcId="{FA3B0730-BE58-49DC-A124-814A704AFBB5}" destId="{767D66FB-3766-4B74-A5B8-2BAC421EE92B}" srcOrd="0" destOrd="0" presId="urn:microsoft.com/office/officeart/2005/8/layout/arrow1"/>
    <dgm:cxn modelId="{6B6A702B-C9F2-47D8-8EFF-7819A99BD6CD}" type="presParOf" srcId="{FA3B0730-BE58-49DC-A124-814A704AFBB5}" destId="{0A37B85C-DA3E-44A0-8839-A75E16EFADAC}" srcOrd="1" destOrd="0" presId="urn:microsoft.com/office/officeart/2005/8/layout/arrow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B4AE56-3D7D-449F-B195-23D44F35B9CB}" type="doc">
      <dgm:prSet loTypeId="urn:microsoft.com/office/officeart/2005/8/layout/cycle4" loCatId="matrix" qsTypeId="urn:microsoft.com/office/officeart/2005/8/quickstyle/simple1" qsCatId="simple" csTypeId="urn:microsoft.com/office/officeart/2005/8/colors/accent1_2" csCatId="accent1" phldr="1"/>
      <dgm:spPr/>
      <dgm:t>
        <a:bodyPr/>
        <a:lstStyle/>
        <a:p>
          <a:endParaRPr lang="en-US"/>
        </a:p>
      </dgm:t>
    </dgm:pt>
    <dgm:pt modelId="{65543E02-4B6E-45EC-9FDA-77CCC3DEE2A7}">
      <dgm:prSet phldrT="[Text]" custT="1"/>
      <dgm:spPr>
        <a:solidFill>
          <a:srgbClr val="006666"/>
        </a:solidFill>
      </dgm:spPr>
      <dgm:t>
        <a:bodyPr/>
        <a:lstStyle/>
        <a:p>
          <a:r>
            <a:rPr lang="en-US" sz="2400" b="1" cap="small" baseline="0">
              <a:latin typeface="+mn-lt"/>
            </a:rPr>
            <a:t>Discover</a:t>
          </a:r>
          <a:endParaRPr lang="en-US" sz="2400" b="1" cap="small" baseline="0" dirty="0">
            <a:latin typeface="+mn-lt"/>
          </a:endParaRPr>
        </a:p>
      </dgm:t>
    </dgm:pt>
    <dgm:pt modelId="{8C135CB7-EE96-4393-9FA6-41A0833E7210}" type="parTrans" cxnId="{900C1EA5-411C-49E1-B96C-DD70674D0D9F}">
      <dgm:prSet/>
      <dgm:spPr/>
      <dgm:t>
        <a:bodyPr/>
        <a:lstStyle/>
        <a:p>
          <a:endParaRPr lang="en-US">
            <a:latin typeface="+mn-lt"/>
          </a:endParaRPr>
        </a:p>
      </dgm:t>
    </dgm:pt>
    <dgm:pt modelId="{43DDBD8E-D0D1-43D2-83A6-CFDF2A03B237}" type="sibTrans" cxnId="{900C1EA5-411C-49E1-B96C-DD70674D0D9F}">
      <dgm:prSet/>
      <dgm:spPr/>
      <dgm:t>
        <a:bodyPr/>
        <a:lstStyle/>
        <a:p>
          <a:endParaRPr lang="en-US">
            <a:latin typeface="+mn-lt"/>
          </a:endParaRPr>
        </a:p>
      </dgm:t>
    </dgm:pt>
    <dgm:pt modelId="{9028377B-F9FD-41C9-B6AC-EDA447FF24CE}">
      <dgm:prSet phldrT="[Text]" custT="1"/>
      <dgm:spPr>
        <a:ln>
          <a:noFill/>
        </a:ln>
      </dgm:spPr>
      <dgm:t>
        <a:bodyPr/>
        <a:lstStyle/>
        <a:p>
          <a:pPr>
            <a:buFont typeface="Arial" panose="020B0604020202020204" pitchFamily="34" charset="0"/>
            <a:buNone/>
          </a:pPr>
          <a:r>
            <a:rPr lang="en-US" sz="2200" b="1" i="0" dirty="0">
              <a:latin typeface="+mn-lt"/>
              <a:cs typeface="Calibri Light" panose="020F0302020204030204" pitchFamily="34" charset="0"/>
            </a:rPr>
            <a:t>   </a:t>
          </a:r>
          <a:r>
            <a:rPr lang="en-US" sz="2200" b="1" i="0" u="none" dirty="0">
              <a:latin typeface="+mn-lt"/>
              <a:cs typeface="Calibri Light" panose="020F0302020204030204" pitchFamily="34" charset="0"/>
            </a:rPr>
            <a:t>WHAT IS: </a:t>
          </a:r>
          <a:br>
            <a:rPr lang="en-US" sz="2200" b="1" i="0" u="none" dirty="0">
              <a:latin typeface="+mn-lt"/>
              <a:cs typeface="Calibri Light" panose="020F0302020204030204" pitchFamily="34" charset="0"/>
            </a:rPr>
          </a:br>
          <a:r>
            <a:rPr lang="en-US" sz="2200" b="0" i="0" u="none" dirty="0">
              <a:latin typeface="+mn-lt"/>
              <a:cs typeface="Calibri Light" panose="020F0302020204030204" pitchFamily="34" charset="0"/>
            </a:rPr>
            <a:t>Appreciate what already is</a:t>
          </a:r>
        </a:p>
      </dgm:t>
    </dgm:pt>
    <dgm:pt modelId="{04FB6A5E-0FB2-4F7A-9946-A8FDF2DF96B7}" type="parTrans" cxnId="{D7A457E5-EDB9-424D-A492-D1B801C778EF}">
      <dgm:prSet/>
      <dgm:spPr/>
      <dgm:t>
        <a:bodyPr/>
        <a:lstStyle/>
        <a:p>
          <a:endParaRPr lang="en-US">
            <a:latin typeface="+mn-lt"/>
          </a:endParaRPr>
        </a:p>
      </dgm:t>
    </dgm:pt>
    <dgm:pt modelId="{399E897F-38B4-4DDE-8961-90D1DA3A41F4}" type="sibTrans" cxnId="{D7A457E5-EDB9-424D-A492-D1B801C778EF}">
      <dgm:prSet/>
      <dgm:spPr/>
      <dgm:t>
        <a:bodyPr/>
        <a:lstStyle/>
        <a:p>
          <a:endParaRPr lang="en-US">
            <a:latin typeface="+mn-lt"/>
          </a:endParaRPr>
        </a:p>
      </dgm:t>
    </dgm:pt>
    <dgm:pt modelId="{4206FEB7-CA2A-4DF9-BABC-899B2269D3C7}">
      <dgm:prSet phldrT="[Text]" custT="1"/>
      <dgm:spPr>
        <a:solidFill>
          <a:srgbClr val="008080"/>
        </a:solidFill>
      </dgm:spPr>
      <dgm:t>
        <a:bodyPr/>
        <a:lstStyle/>
        <a:p>
          <a:r>
            <a:rPr lang="en-US" sz="2400" b="1" cap="small" baseline="0">
              <a:latin typeface="+mn-lt"/>
            </a:rPr>
            <a:t>Dream</a:t>
          </a:r>
          <a:endParaRPr lang="en-US" sz="2400" b="1" cap="small" baseline="0" dirty="0">
            <a:latin typeface="+mn-lt"/>
          </a:endParaRPr>
        </a:p>
      </dgm:t>
    </dgm:pt>
    <dgm:pt modelId="{96708963-C6E0-4905-8F28-050ED4E8BC87}" type="parTrans" cxnId="{E6FDC7E1-4E5D-4680-8BE5-7530AF355090}">
      <dgm:prSet/>
      <dgm:spPr/>
      <dgm:t>
        <a:bodyPr/>
        <a:lstStyle/>
        <a:p>
          <a:endParaRPr lang="en-US">
            <a:latin typeface="+mn-lt"/>
          </a:endParaRPr>
        </a:p>
      </dgm:t>
    </dgm:pt>
    <dgm:pt modelId="{8AD36375-2B96-4C99-A09D-DE561F927932}" type="sibTrans" cxnId="{E6FDC7E1-4E5D-4680-8BE5-7530AF355090}">
      <dgm:prSet/>
      <dgm:spPr/>
      <dgm:t>
        <a:bodyPr/>
        <a:lstStyle/>
        <a:p>
          <a:endParaRPr lang="en-US">
            <a:latin typeface="+mn-lt"/>
          </a:endParaRPr>
        </a:p>
      </dgm:t>
    </dgm:pt>
    <dgm:pt modelId="{DE5C7857-973C-4301-8667-D0656A654298}">
      <dgm:prSet phldrT="[Text]" custT="1"/>
      <dgm:spPr>
        <a:ln>
          <a:noFill/>
        </a:ln>
      </dgm:spPr>
      <dgm:t>
        <a:bodyPr/>
        <a:lstStyle/>
        <a:p>
          <a:pPr>
            <a:buNone/>
          </a:pPr>
          <a:r>
            <a:rPr lang="en-US" sz="2200" b="0" i="0">
              <a:latin typeface="+mn-lt"/>
              <a:cs typeface="Calibri Light" panose="020F0302020204030204" pitchFamily="34" charset="0"/>
            </a:rPr>
            <a:t>   </a:t>
          </a:r>
          <a:r>
            <a:rPr lang="en-US" sz="2200" b="1" i="0" u="none">
              <a:latin typeface="+mn-lt"/>
              <a:cs typeface="Calibri Light" panose="020F0302020204030204" pitchFamily="34" charset="0"/>
            </a:rPr>
            <a:t>WHAT MIGHT BE</a:t>
          </a:r>
          <a:r>
            <a:rPr lang="en-US" sz="2200" b="0" i="0" u="none">
              <a:latin typeface="+mn-lt"/>
              <a:cs typeface="Calibri Light" panose="020F0302020204030204" pitchFamily="34" charset="0"/>
            </a:rPr>
            <a:t>: Envision what else is possible</a:t>
          </a:r>
          <a:endParaRPr lang="en-US" sz="2200" b="0" i="0" u="none" dirty="0">
            <a:latin typeface="+mn-lt"/>
            <a:cs typeface="Calibri Light" panose="020F0302020204030204" pitchFamily="34" charset="0"/>
          </a:endParaRPr>
        </a:p>
      </dgm:t>
    </dgm:pt>
    <dgm:pt modelId="{449CB9D1-33D9-46F7-AFE1-2B57D8A65ADE}" type="parTrans" cxnId="{EB619398-11D2-4D11-B656-9FB53E065B4A}">
      <dgm:prSet/>
      <dgm:spPr/>
      <dgm:t>
        <a:bodyPr/>
        <a:lstStyle/>
        <a:p>
          <a:endParaRPr lang="en-US">
            <a:latin typeface="+mn-lt"/>
          </a:endParaRPr>
        </a:p>
      </dgm:t>
    </dgm:pt>
    <dgm:pt modelId="{D569F8ED-D601-4A24-BC39-35E76497638A}" type="sibTrans" cxnId="{EB619398-11D2-4D11-B656-9FB53E065B4A}">
      <dgm:prSet/>
      <dgm:spPr/>
      <dgm:t>
        <a:bodyPr/>
        <a:lstStyle/>
        <a:p>
          <a:endParaRPr lang="en-US">
            <a:latin typeface="+mn-lt"/>
          </a:endParaRPr>
        </a:p>
      </dgm:t>
    </dgm:pt>
    <dgm:pt modelId="{D15E17CB-DB26-4347-8A8B-DBEFF92F8AAD}">
      <dgm:prSet phldrT="[Text]" custT="1"/>
      <dgm:spPr>
        <a:solidFill>
          <a:srgbClr val="009999"/>
        </a:solidFill>
      </dgm:spPr>
      <dgm:t>
        <a:bodyPr/>
        <a:lstStyle/>
        <a:p>
          <a:r>
            <a:rPr lang="en-US" sz="2400" b="1" cap="small" baseline="0">
              <a:latin typeface="+mn-lt"/>
            </a:rPr>
            <a:t>Design</a:t>
          </a:r>
          <a:endParaRPr lang="en-US" sz="2400" b="1" cap="small" baseline="0" dirty="0">
            <a:latin typeface="+mn-lt"/>
          </a:endParaRPr>
        </a:p>
      </dgm:t>
    </dgm:pt>
    <dgm:pt modelId="{7792AF81-48F0-41D1-BFE1-4875A8E51E44}" type="parTrans" cxnId="{F8307FBD-C140-4F73-91DF-3A73E8F7F0D8}">
      <dgm:prSet/>
      <dgm:spPr/>
      <dgm:t>
        <a:bodyPr/>
        <a:lstStyle/>
        <a:p>
          <a:endParaRPr lang="en-US">
            <a:latin typeface="+mn-lt"/>
          </a:endParaRPr>
        </a:p>
      </dgm:t>
    </dgm:pt>
    <dgm:pt modelId="{76AC82D7-6934-4120-9B4B-59934A7B9FB2}" type="sibTrans" cxnId="{F8307FBD-C140-4F73-91DF-3A73E8F7F0D8}">
      <dgm:prSet/>
      <dgm:spPr/>
      <dgm:t>
        <a:bodyPr/>
        <a:lstStyle/>
        <a:p>
          <a:endParaRPr lang="en-US">
            <a:latin typeface="+mn-lt"/>
          </a:endParaRPr>
        </a:p>
      </dgm:t>
    </dgm:pt>
    <dgm:pt modelId="{C0473C88-9A8F-44FD-9097-1B881B411D69}">
      <dgm:prSet phldrT="[Text]" custT="1"/>
      <dgm:spPr>
        <a:ln>
          <a:noFill/>
        </a:ln>
      </dgm:spPr>
      <dgm:t>
        <a:bodyPr/>
        <a:lstStyle/>
        <a:p>
          <a:pPr>
            <a:buNone/>
          </a:pPr>
          <a:r>
            <a:rPr lang="en-US" sz="2200" b="0" i="0" u="none">
              <a:latin typeface="+mn-lt"/>
              <a:cs typeface="Calibri Light" panose="020F0302020204030204" pitchFamily="34" charset="0"/>
            </a:rPr>
            <a:t>   </a:t>
          </a:r>
          <a:r>
            <a:rPr lang="en-US" sz="2200" b="1" i="0" u="none">
              <a:latin typeface="+mn-lt"/>
              <a:cs typeface="Calibri Light" panose="020F0302020204030204" pitchFamily="34" charset="0"/>
            </a:rPr>
            <a:t>WHAT SHOULD BE</a:t>
          </a:r>
          <a:r>
            <a:rPr lang="en-US" sz="2200" b="0" i="0" u="none">
              <a:latin typeface="+mn-lt"/>
              <a:cs typeface="Calibri Light" panose="020F0302020204030204" pitchFamily="34" charset="0"/>
            </a:rPr>
            <a:t>: Prioritize and strategize</a:t>
          </a:r>
          <a:endParaRPr lang="en-US" sz="2200" b="0" i="0" u="none" dirty="0">
            <a:latin typeface="+mn-lt"/>
            <a:cs typeface="Calibri Light" panose="020F0302020204030204" pitchFamily="34" charset="0"/>
          </a:endParaRPr>
        </a:p>
      </dgm:t>
    </dgm:pt>
    <dgm:pt modelId="{733AD7FC-2F45-4B6B-9B46-24A5CA5FA5CC}" type="parTrans" cxnId="{7E983BEB-D68A-402D-9BD4-53654DC1F3C5}">
      <dgm:prSet/>
      <dgm:spPr/>
      <dgm:t>
        <a:bodyPr/>
        <a:lstStyle/>
        <a:p>
          <a:endParaRPr lang="en-US">
            <a:latin typeface="+mn-lt"/>
          </a:endParaRPr>
        </a:p>
      </dgm:t>
    </dgm:pt>
    <dgm:pt modelId="{E60CB533-3543-4952-8BAD-BBA52254297A}" type="sibTrans" cxnId="{7E983BEB-D68A-402D-9BD4-53654DC1F3C5}">
      <dgm:prSet/>
      <dgm:spPr/>
      <dgm:t>
        <a:bodyPr/>
        <a:lstStyle/>
        <a:p>
          <a:endParaRPr lang="en-US">
            <a:latin typeface="+mn-lt"/>
          </a:endParaRPr>
        </a:p>
      </dgm:t>
    </dgm:pt>
    <dgm:pt modelId="{88236228-B155-4388-ADAE-0CB8FF0825B5}">
      <dgm:prSet phldrT="[Text]" custT="1"/>
      <dgm:spPr>
        <a:solidFill>
          <a:srgbClr val="006699"/>
        </a:solidFill>
      </dgm:spPr>
      <dgm:t>
        <a:bodyPr/>
        <a:lstStyle/>
        <a:p>
          <a:r>
            <a:rPr lang="en-US" sz="2400" b="1" cap="small" baseline="0">
              <a:latin typeface="+mn-lt"/>
            </a:rPr>
            <a:t>Deliver</a:t>
          </a:r>
          <a:endParaRPr lang="en-US" sz="2400" b="1" cap="small" baseline="0" dirty="0">
            <a:latin typeface="+mn-lt"/>
          </a:endParaRPr>
        </a:p>
      </dgm:t>
    </dgm:pt>
    <dgm:pt modelId="{CDF92301-C1A0-4601-B011-23629AC8CAC0}" type="parTrans" cxnId="{F0D0BF5E-BBCE-4C61-B648-472835233C25}">
      <dgm:prSet/>
      <dgm:spPr/>
      <dgm:t>
        <a:bodyPr/>
        <a:lstStyle/>
        <a:p>
          <a:endParaRPr lang="en-US">
            <a:latin typeface="+mn-lt"/>
          </a:endParaRPr>
        </a:p>
      </dgm:t>
    </dgm:pt>
    <dgm:pt modelId="{63F00B00-889D-4CD4-A7D1-28F96C3A0DF2}" type="sibTrans" cxnId="{F0D0BF5E-BBCE-4C61-B648-472835233C25}">
      <dgm:prSet/>
      <dgm:spPr/>
      <dgm:t>
        <a:bodyPr/>
        <a:lstStyle/>
        <a:p>
          <a:endParaRPr lang="en-US">
            <a:latin typeface="+mn-lt"/>
          </a:endParaRPr>
        </a:p>
      </dgm:t>
    </dgm:pt>
    <dgm:pt modelId="{A0E68062-7000-4F97-BE35-271AD29CB499}">
      <dgm:prSet phldrT="[Text]" custT="1"/>
      <dgm:spPr>
        <a:ln>
          <a:noFill/>
        </a:ln>
      </dgm:spPr>
      <dgm:t>
        <a:bodyPr/>
        <a:lstStyle/>
        <a:p>
          <a:pPr>
            <a:buNone/>
          </a:pPr>
          <a:r>
            <a:rPr lang="en-US" sz="2200" b="0" i="0" u="none">
              <a:latin typeface="+mn-lt"/>
              <a:cs typeface="Calibri Light" panose="020F0302020204030204" pitchFamily="34" charset="0"/>
            </a:rPr>
            <a:t>   </a:t>
          </a:r>
          <a:r>
            <a:rPr lang="en-US" sz="2200" b="1" i="0" u="none">
              <a:latin typeface="+mn-lt"/>
              <a:cs typeface="Calibri Light" panose="020F0302020204030204" pitchFamily="34" charset="0"/>
            </a:rPr>
            <a:t>WHAT WILL BE</a:t>
          </a:r>
          <a:r>
            <a:rPr lang="en-US" sz="2200" b="0" i="0" u="none">
              <a:latin typeface="+mn-lt"/>
              <a:cs typeface="Calibri Light" panose="020F0302020204030204" pitchFamily="34" charset="0"/>
            </a:rPr>
            <a:t>: </a:t>
          </a:r>
          <a:br>
            <a:rPr lang="en-US" sz="2200" b="0" i="0" u="none">
              <a:latin typeface="+mn-lt"/>
              <a:cs typeface="Calibri Light" panose="020F0302020204030204" pitchFamily="34" charset="0"/>
            </a:rPr>
          </a:br>
          <a:r>
            <a:rPr lang="en-US" sz="2200" b="0" i="0" u="none">
              <a:latin typeface="+mn-lt"/>
              <a:cs typeface="Calibri Light" panose="020F0302020204030204" pitchFamily="34" charset="0"/>
            </a:rPr>
            <a:t>Create and execute what will be</a:t>
          </a:r>
          <a:endParaRPr lang="en-US" sz="2200" b="0" i="0" u="none" dirty="0">
            <a:latin typeface="+mn-lt"/>
            <a:cs typeface="Calibri Light" panose="020F0302020204030204" pitchFamily="34" charset="0"/>
          </a:endParaRPr>
        </a:p>
      </dgm:t>
    </dgm:pt>
    <dgm:pt modelId="{BF2D030C-7333-4592-8C0F-4EEED745CD7B}" type="parTrans" cxnId="{61F3747B-3BAF-4A66-BF7B-77049EC71BB2}">
      <dgm:prSet/>
      <dgm:spPr/>
      <dgm:t>
        <a:bodyPr/>
        <a:lstStyle/>
        <a:p>
          <a:endParaRPr lang="en-US">
            <a:latin typeface="+mn-lt"/>
          </a:endParaRPr>
        </a:p>
      </dgm:t>
    </dgm:pt>
    <dgm:pt modelId="{9CB97D4C-1860-4105-B6B5-D0B1CF7A2583}" type="sibTrans" cxnId="{61F3747B-3BAF-4A66-BF7B-77049EC71BB2}">
      <dgm:prSet/>
      <dgm:spPr/>
      <dgm:t>
        <a:bodyPr/>
        <a:lstStyle/>
        <a:p>
          <a:endParaRPr lang="en-US">
            <a:latin typeface="+mn-lt"/>
          </a:endParaRPr>
        </a:p>
      </dgm:t>
    </dgm:pt>
    <dgm:pt modelId="{DCA59EED-4E73-4978-8D8B-FF43313DFB7A}" type="pres">
      <dgm:prSet presAssocID="{D4B4AE56-3D7D-449F-B195-23D44F35B9CB}" presName="cycleMatrixDiagram" presStyleCnt="0">
        <dgm:presLayoutVars>
          <dgm:chMax val="1"/>
          <dgm:dir/>
          <dgm:animLvl val="lvl"/>
          <dgm:resizeHandles val="exact"/>
        </dgm:presLayoutVars>
      </dgm:prSet>
      <dgm:spPr/>
    </dgm:pt>
    <dgm:pt modelId="{B58A742D-1C29-4B4E-BFED-9367A5A29C93}" type="pres">
      <dgm:prSet presAssocID="{D4B4AE56-3D7D-449F-B195-23D44F35B9CB}" presName="children" presStyleCnt="0"/>
      <dgm:spPr/>
    </dgm:pt>
    <dgm:pt modelId="{6DBA56A8-C7FD-4840-B737-AE0B3866F5C8}" type="pres">
      <dgm:prSet presAssocID="{D4B4AE56-3D7D-449F-B195-23D44F35B9CB}" presName="child1group" presStyleCnt="0"/>
      <dgm:spPr/>
    </dgm:pt>
    <dgm:pt modelId="{0478F836-4522-4370-8362-B550FD20C48E}" type="pres">
      <dgm:prSet presAssocID="{D4B4AE56-3D7D-449F-B195-23D44F35B9CB}" presName="child1" presStyleLbl="bgAcc1" presStyleIdx="0" presStyleCnt="4" custScaleX="153153" custLinFactNeighborX="-39137"/>
      <dgm:spPr/>
    </dgm:pt>
    <dgm:pt modelId="{7433B967-CB23-465F-B9B5-0D39DCA9D4E3}" type="pres">
      <dgm:prSet presAssocID="{D4B4AE56-3D7D-449F-B195-23D44F35B9CB}" presName="child1Text" presStyleLbl="bgAcc1" presStyleIdx="0" presStyleCnt="4">
        <dgm:presLayoutVars>
          <dgm:bulletEnabled val="1"/>
        </dgm:presLayoutVars>
      </dgm:prSet>
      <dgm:spPr/>
    </dgm:pt>
    <dgm:pt modelId="{85177845-AEFB-45FA-8589-3A62E018E146}" type="pres">
      <dgm:prSet presAssocID="{D4B4AE56-3D7D-449F-B195-23D44F35B9CB}" presName="child2group" presStyleCnt="0"/>
      <dgm:spPr/>
    </dgm:pt>
    <dgm:pt modelId="{B8CA1292-F553-4C69-8790-F0B4312888CB}" type="pres">
      <dgm:prSet presAssocID="{D4B4AE56-3D7D-449F-B195-23D44F35B9CB}" presName="child2" presStyleLbl="bgAcc1" presStyleIdx="1" presStyleCnt="4" custScaleX="153153" custLinFactNeighborX="39619"/>
      <dgm:spPr/>
    </dgm:pt>
    <dgm:pt modelId="{DC2BE88E-C24B-4097-9D20-B0A437F14C21}" type="pres">
      <dgm:prSet presAssocID="{D4B4AE56-3D7D-449F-B195-23D44F35B9CB}" presName="child2Text" presStyleLbl="bgAcc1" presStyleIdx="1" presStyleCnt="4">
        <dgm:presLayoutVars>
          <dgm:bulletEnabled val="1"/>
        </dgm:presLayoutVars>
      </dgm:prSet>
      <dgm:spPr/>
    </dgm:pt>
    <dgm:pt modelId="{563D5ECC-6F17-4CBA-BABB-524D8A4627EE}" type="pres">
      <dgm:prSet presAssocID="{D4B4AE56-3D7D-449F-B195-23D44F35B9CB}" presName="child3group" presStyleCnt="0"/>
      <dgm:spPr/>
    </dgm:pt>
    <dgm:pt modelId="{48A8F8A8-1F15-433B-A38F-6147F34549E0}" type="pres">
      <dgm:prSet presAssocID="{D4B4AE56-3D7D-449F-B195-23D44F35B9CB}" presName="child3" presStyleLbl="bgAcc1" presStyleIdx="2" presStyleCnt="4" custScaleX="153153" custLinFactNeighborX="40427" custLinFactNeighborY="-568"/>
      <dgm:spPr/>
    </dgm:pt>
    <dgm:pt modelId="{DEDC46AA-64DF-43F7-9E31-0C9DE8608E1E}" type="pres">
      <dgm:prSet presAssocID="{D4B4AE56-3D7D-449F-B195-23D44F35B9CB}" presName="child3Text" presStyleLbl="bgAcc1" presStyleIdx="2" presStyleCnt="4">
        <dgm:presLayoutVars>
          <dgm:bulletEnabled val="1"/>
        </dgm:presLayoutVars>
      </dgm:prSet>
      <dgm:spPr/>
    </dgm:pt>
    <dgm:pt modelId="{A775F89C-D8D0-470C-B8A6-2A50ACABAF7B}" type="pres">
      <dgm:prSet presAssocID="{D4B4AE56-3D7D-449F-B195-23D44F35B9CB}" presName="child4group" presStyleCnt="0"/>
      <dgm:spPr/>
    </dgm:pt>
    <dgm:pt modelId="{BC1248F1-73E4-43F6-9569-3D9217944132}" type="pres">
      <dgm:prSet presAssocID="{D4B4AE56-3D7D-449F-B195-23D44F35B9CB}" presName="child4" presStyleLbl="bgAcc1" presStyleIdx="3" presStyleCnt="4" custScaleX="153153" custLinFactNeighborX="-42448" custLinFactNeighborY="-2043"/>
      <dgm:spPr/>
    </dgm:pt>
    <dgm:pt modelId="{F9733042-8BB6-4261-9044-B5197E0ECE7E}" type="pres">
      <dgm:prSet presAssocID="{D4B4AE56-3D7D-449F-B195-23D44F35B9CB}" presName="child4Text" presStyleLbl="bgAcc1" presStyleIdx="3" presStyleCnt="4">
        <dgm:presLayoutVars>
          <dgm:bulletEnabled val="1"/>
        </dgm:presLayoutVars>
      </dgm:prSet>
      <dgm:spPr/>
    </dgm:pt>
    <dgm:pt modelId="{7BF1A529-952A-4F02-BEBD-DAC0EE4B4FE6}" type="pres">
      <dgm:prSet presAssocID="{D4B4AE56-3D7D-449F-B195-23D44F35B9CB}" presName="childPlaceholder" presStyleCnt="0"/>
      <dgm:spPr/>
    </dgm:pt>
    <dgm:pt modelId="{D5C9F21E-8208-4449-885A-187C7DF8D322}" type="pres">
      <dgm:prSet presAssocID="{D4B4AE56-3D7D-449F-B195-23D44F35B9CB}" presName="circle" presStyleCnt="0"/>
      <dgm:spPr/>
    </dgm:pt>
    <dgm:pt modelId="{9240E7F0-D8F0-4064-9DA6-1B27EE74C651}" type="pres">
      <dgm:prSet presAssocID="{D4B4AE56-3D7D-449F-B195-23D44F35B9CB}" presName="quadrant1" presStyleLbl="node1" presStyleIdx="0" presStyleCnt="4">
        <dgm:presLayoutVars>
          <dgm:chMax val="1"/>
          <dgm:bulletEnabled val="1"/>
        </dgm:presLayoutVars>
      </dgm:prSet>
      <dgm:spPr/>
    </dgm:pt>
    <dgm:pt modelId="{F5901A91-0ADD-4C6E-9E62-6A4F91EDD50D}" type="pres">
      <dgm:prSet presAssocID="{D4B4AE56-3D7D-449F-B195-23D44F35B9CB}" presName="quadrant2" presStyleLbl="node1" presStyleIdx="1" presStyleCnt="4">
        <dgm:presLayoutVars>
          <dgm:chMax val="1"/>
          <dgm:bulletEnabled val="1"/>
        </dgm:presLayoutVars>
      </dgm:prSet>
      <dgm:spPr/>
    </dgm:pt>
    <dgm:pt modelId="{C5829B05-25DA-4045-B17D-1051A7240C45}" type="pres">
      <dgm:prSet presAssocID="{D4B4AE56-3D7D-449F-B195-23D44F35B9CB}" presName="quadrant3" presStyleLbl="node1" presStyleIdx="2" presStyleCnt="4">
        <dgm:presLayoutVars>
          <dgm:chMax val="1"/>
          <dgm:bulletEnabled val="1"/>
        </dgm:presLayoutVars>
      </dgm:prSet>
      <dgm:spPr/>
    </dgm:pt>
    <dgm:pt modelId="{2E5ACCC0-7A24-426B-B806-31E2792EF168}" type="pres">
      <dgm:prSet presAssocID="{D4B4AE56-3D7D-449F-B195-23D44F35B9CB}" presName="quadrant4" presStyleLbl="node1" presStyleIdx="3" presStyleCnt="4">
        <dgm:presLayoutVars>
          <dgm:chMax val="1"/>
          <dgm:bulletEnabled val="1"/>
        </dgm:presLayoutVars>
      </dgm:prSet>
      <dgm:spPr/>
    </dgm:pt>
    <dgm:pt modelId="{BC05627D-377A-42D5-9328-7987B5844056}" type="pres">
      <dgm:prSet presAssocID="{D4B4AE56-3D7D-449F-B195-23D44F35B9CB}" presName="quadrantPlaceholder" presStyleCnt="0"/>
      <dgm:spPr/>
    </dgm:pt>
    <dgm:pt modelId="{D355D6EB-23D4-493C-9085-48445F61837D}" type="pres">
      <dgm:prSet presAssocID="{D4B4AE56-3D7D-449F-B195-23D44F35B9CB}" presName="center1" presStyleLbl="fgShp" presStyleIdx="0" presStyleCnt="2"/>
      <dgm:spPr/>
    </dgm:pt>
    <dgm:pt modelId="{156A862A-A43E-449C-A913-CB5F7039CE52}" type="pres">
      <dgm:prSet presAssocID="{D4B4AE56-3D7D-449F-B195-23D44F35B9CB}" presName="center2" presStyleLbl="fgShp" presStyleIdx="1" presStyleCnt="2"/>
      <dgm:spPr/>
    </dgm:pt>
  </dgm:ptLst>
  <dgm:cxnLst>
    <dgm:cxn modelId="{E58FF13A-46F3-4809-B83D-4C933C03E0A5}" type="presOf" srcId="{DE5C7857-973C-4301-8667-D0656A654298}" destId="{DC2BE88E-C24B-4097-9D20-B0A437F14C21}" srcOrd="1" destOrd="0" presId="urn:microsoft.com/office/officeart/2005/8/layout/cycle4"/>
    <dgm:cxn modelId="{F0D0BF5E-BBCE-4C61-B648-472835233C25}" srcId="{D4B4AE56-3D7D-449F-B195-23D44F35B9CB}" destId="{88236228-B155-4388-ADAE-0CB8FF0825B5}" srcOrd="3" destOrd="0" parTransId="{CDF92301-C1A0-4601-B011-23629AC8CAC0}" sibTransId="{63F00B00-889D-4CD4-A7D1-28F96C3A0DF2}"/>
    <dgm:cxn modelId="{80E4FE48-3C60-4125-A168-CD5761637DC4}" type="presOf" srcId="{9028377B-F9FD-41C9-B6AC-EDA447FF24CE}" destId="{0478F836-4522-4370-8362-B550FD20C48E}" srcOrd="0" destOrd="0" presId="urn:microsoft.com/office/officeart/2005/8/layout/cycle4"/>
    <dgm:cxn modelId="{B62DBD71-1406-4454-BB79-EF7910EDF472}" type="presOf" srcId="{A0E68062-7000-4F97-BE35-271AD29CB499}" destId="{F9733042-8BB6-4261-9044-B5197E0ECE7E}" srcOrd="1" destOrd="0" presId="urn:microsoft.com/office/officeart/2005/8/layout/cycle4"/>
    <dgm:cxn modelId="{61F3747B-3BAF-4A66-BF7B-77049EC71BB2}" srcId="{88236228-B155-4388-ADAE-0CB8FF0825B5}" destId="{A0E68062-7000-4F97-BE35-271AD29CB499}" srcOrd="0" destOrd="0" parTransId="{BF2D030C-7333-4592-8C0F-4EEED745CD7B}" sibTransId="{9CB97D4C-1860-4105-B6B5-D0B1CF7A2583}"/>
    <dgm:cxn modelId="{D8F09984-CCF0-4771-8BCC-4A37A21C425B}" type="presOf" srcId="{C0473C88-9A8F-44FD-9097-1B881B411D69}" destId="{48A8F8A8-1F15-433B-A38F-6147F34549E0}" srcOrd="0" destOrd="0" presId="urn:microsoft.com/office/officeart/2005/8/layout/cycle4"/>
    <dgm:cxn modelId="{1A21388C-AC83-4D9D-AF5D-55E40459047D}" type="presOf" srcId="{D4B4AE56-3D7D-449F-B195-23D44F35B9CB}" destId="{DCA59EED-4E73-4978-8D8B-FF43313DFB7A}" srcOrd="0" destOrd="0" presId="urn:microsoft.com/office/officeart/2005/8/layout/cycle4"/>
    <dgm:cxn modelId="{EB619398-11D2-4D11-B656-9FB53E065B4A}" srcId="{4206FEB7-CA2A-4DF9-BABC-899B2269D3C7}" destId="{DE5C7857-973C-4301-8667-D0656A654298}" srcOrd="0" destOrd="0" parTransId="{449CB9D1-33D9-46F7-AFE1-2B57D8A65ADE}" sibTransId="{D569F8ED-D601-4A24-BC39-35E76497638A}"/>
    <dgm:cxn modelId="{24C2AE99-D869-40C6-A1BB-E291754AFA88}" type="presOf" srcId="{DE5C7857-973C-4301-8667-D0656A654298}" destId="{B8CA1292-F553-4C69-8790-F0B4312888CB}" srcOrd="0" destOrd="0" presId="urn:microsoft.com/office/officeart/2005/8/layout/cycle4"/>
    <dgm:cxn modelId="{AEC0569E-CFD5-44D5-9578-0D00AA8A7DB5}" type="presOf" srcId="{65543E02-4B6E-45EC-9FDA-77CCC3DEE2A7}" destId="{9240E7F0-D8F0-4064-9DA6-1B27EE74C651}" srcOrd="0" destOrd="0" presId="urn:microsoft.com/office/officeart/2005/8/layout/cycle4"/>
    <dgm:cxn modelId="{900C1EA5-411C-49E1-B96C-DD70674D0D9F}" srcId="{D4B4AE56-3D7D-449F-B195-23D44F35B9CB}" destId="{65543E02-4B6E-45EC-9FDA-77CCC3DEE2A7}" srcOrd="0" destOrd="0" parTransId="{8C135CB7-EE96-4393-9FA6-41A0833E7210}" sibTransId="{43DDBD8E-D0D1-43D2-83A6-CFDF2A03B237}"/>
    <dgm:cxn modelId="{F8307FBD-C140-4F73-91DF-3A73E8F7F0D8}" srcId="{D4B4AE56-3D7D-449F-B195-23D44F35B9CB}" destId="{D15E17CB-DB26-4347-8A8B-DBEFF92F8AAD}" srcOrd="2" destOrd="0" parTransId="{7792AF81-48F0-41D1-BFE1-4875A8E51E44}" sibTransId="{76AC82D7-6934-4120-9B4B-59934A7B9FB2}"/>
    <dgm:cxn modelId="{1938B1BD-1B59-4C24-A20E-4089D3221EA7}" type="presOf" srcId="{A0E68062-7000-4F97-BE35-271AD29CB499}" destId="{BC1248F1-73E4-43F6-9569-3D9217944132}" srcOrd="0" destOrd="0" presId="urn:microsoft.com/office/officeart/2005/8/layout/cycle4"/>
    <dgm:cxn modelId="{739C32C0-02B1-4559-A93E-95EE0DF27ECF}" type="presOf" srcId="{C0473C88-9A8F-44FD-9097-1B881B411D69}" destId="{DEDC46AA-64DF-43F7-9E31-0C9DE8608E1E}" srcOrd="1" destOrd="0" presId="urn:microsoft.com/office/officeart/2005/8/layout/cycle4"/>
    <dgm:cxn modelId="{842F05C7-D563-4EFB-A4BF-280748066684}" type="presOf" srcId="{88236228-B155-4388-ADAE-0CB8FF0825B5}" destId="{2E5ACCC0-7A24-426B-B806-31E2792EF168}" srcOrd="0" destOrd="0" presId="urn:microsoft.com/office/officeart/2005/8/layout/cycle4"/>
    <dgm:cxn modelId="{FCD91CCE-DC21-4335-B650-E6A538AB4D70}" type="presOf" srcId="{4206FEB7-CA2A-4DF9-BABC-899B2269D3C7}" destId="{F5901A91-0ADD-4C6E-9E62-6A4F91EDD50D}" srcOrd="0" destOrd="0" presId="urn:microsoft.com/office/officeart/2005/8/layout/cycle4"/>
    <dgm:cxn modelId="{D9FD18DB-376C-4822-911B-99924137A7F4}" type="presOf" srcId="{D15E17CB-DB26-4347-8A8B-DBEFF92F8AAD}" destId="{C5829B05-25DA-4045-B17D-1051A7240C45}" srcOrd="0" destOrd="0" presId="urn:microsoft.com/office/officeart/2005/8/layout/cycle4"/>
    <dgm:cxn modelId="{E6FDC7E1-4E5D-4680-8BE5-7530AF355090}" srcId="{D4B4AE56-3D7D-449F-B195-23D44F35B9CB}" destId="{4206FEB7-CA2A-4DF9-BABC-899B2269D3C7}" srcOrd="1" destOrd="0" parTransId="{96708963-C6E0-4905-8F28-050ED4E8BC87}" sibTransId="{8AD36375-2B96-4C99-A09D-DE561F927932}"/>
    <dgm:cxn modelId="{18CB4EE3-5DE0-4432-BBC6-FBBF67AA562E}" type="presOf" srcId="{9028377B-F9FD-41C9-B6AC-EDA447FF24CE}" destId="{7433B967-CB23-465F-B9B5-0D39DCA9D4E3}" srcOrd="1" destOrd="0" presId="urn:microsoft.com/office/officeart/2005/8/layout/cycle4"/>
    <dgm:cxn modelId="{D7A457E5-EDB9-424D-A492-D1B801C778EF}" srcId="{65543E02-4B6E-45EC-9FDA-77CCC3DEE2A7}" destId="{9028377B-F9FD-41C9-B6AC-EDA447FF24CE}" srcOrd="0" destOrd="0" parTransId="{04FB6A5E-0FB2-4F7A-9946-A8FDF2DF96B7}" sibTransId="{399E897F-38B4-4DDE-8961-90D1DA3A41F4}"/>
    <dgm:cxn modelId="{7E983BEB-D68A-402D-9BD4-53654DC1F3C5}" srcId="{D15E17CB-DB26-4347-8A8B-DBEFF92F8AAD}" destId="{C0473C88-9A8F-44FD-9097-1B881B411D69}" srcOrd="0" destOrd="0" parTransId="{733AD7FC-2F45-4B6B-9B46-24A5CA5FA5CC}" sibTransId="{E60CB533-3543-4952-8BAD-BBA52254297A}"/>
    <dgm:cxn modelId="{1C92044E-9417-4FF4-AE10-85BD7457F855}" type="presParOf" srcId="{DCA59EED-4E73-4978-8D8B-FF43313DFB7A}" destId="{B58A742D-1C29-4B4E-BFED-9367A5A29C93}" srcOrd="0" destOrd="0" presId="urn:microsoft.com/office/officeart/2005/8/layout/cycle4"/>
    <dgm:cxn modelId="{0D0E260E-82C3-49E9-99CC-A30EE8B9F11D}" type="presParOf" srcId="{B58A742D-1C29-4B4E-BFED-9367A5A29C93}" destId="{6DBA56A8-C7FD-4840-B737-AE0B3866F5C8}" srcOrd="0" destOrd="0" presId="urn:microsoft.com/office/officeart/2005/8/layout/cycle4"/>
    <dgm:cxn modelId="{2891E3C7-9896-41FD-AB17-5053E5F9ABAB}" type="presParOf" srcId="{6DBA56A8-C7FD-4840-B737-AE0B3866F5C8}" destId="{0478F836-4522-4370-8362-B550FD20C48E}" srcOrd="0" destOrd="0" presId="urn:microsoft.com/office/officeart/2005/8/layout/cycle4"/>
    <dgm:cxn modelId="{C44462FE-A26E-4ECF-8387-08EF0A7AEE77}" type="presParOf" srcId="{6DBA56A8-C7FD-4840-B737-AE0B3866F5C8}" destId="{7433B967-CB23-465F-B9B5-0D39DCA9D4E3}" srcOrd="1" destOrd="0" presId="urn:microsoft.com/office/officeart/2005/8/layout/cycle4"/>
    <dgm:cxn modelId="{55354A9A-57AB-443C-8854-A8EE925E46BB}" type="presParOf" srcId="{B58A742D-1C29-4B4E-BFED-9367A5A29C93}" destId="{85177845-AEFB-45FA-8589-3A62E018E146}" srcOrd="1" destOrd="0" presId="urn:microsoft.com/office/officeart/2005/8/layout/cycle4"/>
    <dgm:cxn modelId="{4E7BBB41-F1D2-4CB8-807B-672113F9A931}" type="presParOf" srcId="{85177845-AEFB-45FA-8589-3A62E018E146}" destId="{B8CA1292-F553-4C69-8790-F0B4312888CB}" srcOrd="0" destOrd="0" presId="urn:microsoft.com/office/officeart/2005/8/layout/cycle4"/>
    <dgm:cxn modelId="{9D286AEC-F932-45DB-89F4-B521F9843EBF}" type="presParOf" srcId="{85177845-AEFB-45FA-8589-3A62E018E146}" destId="{DC2BE88E-C24B-4097-9D20-B0A437F14C21}" srcOrd="1" destOrd="0" presId="urn:microsoft.com/office/officeart/2005/8/layout/cycle4"/>
    <dgm:cxn modelId="{F9928110-C4F6-4B46-860C-F8975DEB174F}" type="presParOf" srcId="{B58A742D-1C29-4B4E-BFED-9367A5A29C93}" destId="{563D5ECC-6F17-4CBA-BABB-524D8A4627EE}" srcOrd="2" destOrd="0" presId="urn:microsoft.com/office/officeart/2005/8/layout/cycle4"/>
    <dgm:cxn modelId="{F9980485-5AFD-42A6-BE44-57FF8EC6C37C}" type="presParOf" srcId="{563D5ECC-6F17-4CBA-BABB-524D8A4627EE}" destId="{48A8F8A8-1F15-433B-A38F-6147F34549E0}" srcOrd="0" destOrd="0" presId="urn:microsoft.com/office/officeart/2005/8/layout/cycle4"/>
    <dgm:cxn modelId="{EC51648A-9B90-4DE9-8C92-E4C948BF59EB}" type="presParOf" srcId="{563D5ECC-6F17-4CBA-BABB-524D8A4627EE}" destId="{DEDC46AA-64DF-43F7-9E31-0C9DE8608E1E}" srcOrd="1" destOrd="0" presId="urn:microsoft.com/office/officeart/2005/8/layout/cycle4"/>
    <dgm:cxn modelId="{8414E3F2-B7B9-452D-9A59-46036C97993D}" type="presParOf" srcId="{B58A742D-1C29-4B4E-BFED-9367A5A29C93}" destId="{A775F89C-D8D0-470C-B8A6-2A50ACABAF7B}" srcOrd="3" destOrd="0" presId="urn:microsoft.com/office/officeart/2005/8/layout/cycle4"/>
    <dgm:cxn modelId="{20373745-C2CD-4B89-B14A-A4CCADF88378}" type="presParOf" srcId="{A775F89C-D8D0-470C-B8A6-2A50ACABAF7B}" destId="{BC1248F1-73E4-43F6-9569-3D9217944132}" srcOrd="0" destOrd="0" presId="urn:microsoft.com/office/officeart/2005/8/layout/cycle4"/>
    <dgm:cxn modelId="{2ADEB866-0944-4F0F-9448-EAFB6F72DBF9}" type="presParOf" srcId="{A775F89C-D8D0-470C-B8A6-2A50ACABAF7B}" destId="{F9733042-8BB6-4261-9044-B5197E0ECE7E}" srcOrd="1" destOrd="0" presId="urn:microsoft.com/office/officeart/2005/8/layout/cycle4"/>
    <dgm:cxn modelId="{62A08F16-89BD-454A-861C-3E6F506DDF14}" type="presParOf" srcId="{B58A742D-1C29-4B4E-BFED-9367A5A29C93}" destId="{7BF1A529-952A-4F02-BEBD-DAC0EE4B4FE6}" srcOrd="4" destOrd="0" presId="urn:microsoft.com/office/officeart/2005/8/layout/cycle4"/>
    <dgm:cxn modelId="{A06EB086-E079-48E9-81D7-846A165ACD91}" type="presParOf" srcId="{DCA59EED-4E73-4978-8D8B-FF43313DFB7A}" destId="{D5C9F21E-8208-4449-885A-187C7DF8D322}" srcOrd="1" destOrd="0" presId="urn:microsoft.com/office/officeart/2005/8/layout/cycle4"/>
    <dgm:cxn modelId="{11A37AF6-01F0-426E-8049-6DC5C4581A0B}" type="presParOf" srcId="{D5C9F21E-8208-4449-885A-187C7DF8D322}" destId="{9240E7F0-D8F0-4064-9DA6-1B27EE74C651}" srcOrd="0" destOrd="0" presId="urn:microsoft.com/office/officeart/2005/8/layout/cycle4"/>
    <dgm:cxn modelId="{02B3F51E-41D4-43AE-A81D-C1F69196870A}" type="presParOf" srcId="{D5C9F21E-8208-4449-885A-187C7DF8D322}" destId="{F5901A91-0ADD-4C6E-9E62-6A4F91EDD50D}" srcOrd="1" destOrd="0" presId="urn:microsoft.com/office/officeart/2005/8/layout/cycle4"/>
    <dgm:cxn modelId="{E29C5604-D7D4-4D67-8B47-65E8051AB4C6}" type="presParOf" srcId="{D5C9F21E-8208-4449-885A-187C7DF8D322}" destId="{C5829B05-25DA-4045-B17D-1051A7240C45}" srcOrd="2" destOrd="0" presId="urn:microsoft.com/office/officeart/2005/8/layout/cycle4"/>
    <dgm:cxn modelId="{13837BFE-C1A8-45A2-BDF3-1540349B9E8D}" type="presParOf" srcId="{D5C9F21E-8208-4449-885A-187C7DF8D322}" destId="{2E5ACCC0-7A24-426B-B806-31E2792EF168}" srcOrd="3" destOrd="0" presId="urn:microsoft.com/office/officeart/2005/8/layout/cycle4"/>
    <dgm:cxn modelId="{4737AF73-7925-49A4-8F36-26ACEC5BE620}" type="presParOf" srcId="{D5C9F21E-8208-4449-885A-187C7DF8D322}" destId="{BC05627D-377A-42D5-9328-7987B5844056}" srcOrd="4" destOrd="0" presId="urn:microsoft.com/office/officeart/2005/8/layout/cycle4"/>
    <dgm:cxn modelId="{59B03F14-FA5C-4009-8F07-CA3252590F97}" type="presParOf" srcId="{DCA59EED-4E73-4978-8D8B-FF43313DFB7A}" destId="{D355D6EB-23D4-493C-9085-48445F61837D}" srcOrd="2" destOrd="0" presId="urn:microsoft.com/office/officeart/2005/8/layout/cycle4"/>
    <dgm:cxn modelId="{BAEE1E2C-9065-43EA-90BD-29D23D8A190F}" type="presParOf" srcId="{DCA59EED-4E73-4978-8D8B-FF43313DFB7A}" destId="{156A862A-A43E-449C-A913-CB5F7039CE52}"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D5B69DA-2F1E-461F-BA72-16A4F808B7BD}" type="doc">
      <dgm:prSet loTypeId="urn:microsoft.com/office/officeart/2016/7/layout/VerticalSolidActionList" loCatId="List" qsTypeId="urn:microsoft.com/office/officeart/2005/8/quickstyle/simple5" qsCatId="simple" csTypeId="urn:microsoft.com/office/officeart/2005/8/colors/colorful5" csCatId="colorful" phldr="1"/>
      <dgm:spPr/>
      <dgm:t>
        <a:bodyPr/>
        <a:lstStyle/>
        <a:p>
          <a:endParaRPr lang="en-US"/>
        </a:p>
      </dgm:t>
    </dgm:pt>
    <dgm:pt modelId="{1EAB3E41-C691-45E4-8197-281A97CFFCAF}">
      <dgm:prSet phldrT="[Text]" custT="1"/>
      <dgm:spPr/>
      <dgm:t>
        <a:bodyPr/>
        <a:lstStyle/>
        <a:p>
          <a:r>
            <a:rPr lang="en-US" sz="2400" b="1" dirty="0">
              <a:latin typeface="Arial Nova" panose="020B0504020202020204" pitchFamily="34" charset="0"/>
            </a:rPr>
            <a:t>Protected  Time</a:t>
          </a:r>
        </a:p>
      </dgm:t>
    </dgm:pt>
    <dgm:pt modelId="{302978C3-5C87-425A-8D24-901B423BF5B2}" type="parTrans" cxnId="{9009AE09-4F34-41FF-8572-A8EB8DC2E48E}">
      <dgm:prSet/>
      <dgm:spPr/>
      <dgm:t>
        <a:bodyPr/>
        <a:lstStyle/>
        <a:p>
          <a:endParaRPr lang="en-US"/>
        </a:p>
      </dgm:t>
    </dgm:pt>
    <dgm:pt modelId="{8DDA1A5B-C4CF-4AD9-96E7-090D400D9564}" type="sibTrans" cxnId="{9009AE09-4F34-41FF-8572-A8EB8DC2E48E}">
      <dgm:prSet/>
      <dgm:spPr/>
      <dgm:t>
        <a:bodyPr/>
        <a:lstStyle/>
        <a:p>
          <a:endParaRPr lang="en-US"/>
        </a:p>
      </dgm:t>
    </dgm:pt>
    <dgm:pt modelId="{F9CE3E20-67E9-495A-A864-3E6652F8B1AD}">
      <dgm:prSet phldrT="[Text]" custT="1"/>
      <dgm:spPr/>
      <dgm:t>
        <a:bodyPr/>
        <a:lstStyle/>
        <a:p>
          <a:pPr>
            <a:buFont typeface="Arial" panose="020B0604020202020204" pitchFamily="34" charset="0"/>
            <a:buChar char="•"/>
          </a:pPr>
          <a:r>
            <a:rPr lang="en-US" sz="1800" dirty="0">
              <a:latin typeface="Arial Nova" panose="020B0504020202020204" pitchFamily="34" charset="0"/>
            </a:rPr>
            <a:t>Standard rounding times on inpatient units</a:t>
          </a:r>
        </a:p>
        <a:p>
          <a:pPr>
            <a:buFont typeface="Arial" panose="020B0604020202020204" pitchFamily="34" charset="0"/>
            <a:buChar char="•"/>
          </a:pPr>
          <a:r>
            <a:rPr lang="en-US" sz="1800" dirty="0">
              <a:latin typeface="Arial Nova" panose="020B0504020202020204" pitchFamily="34" charset="0"/>
            </a:rPr>
            <a:t>Clinical teams attend grand rounds together</a:t>
          </a:r>
        </a:p>
      </dgm:t>
    </dgm:pt>
    <dgm:pt modelId="{40DB8E9B-D411-4C24-ABA9-A0F06E8F82C6}" type="parTrans" cxnId="{C219093D-B8EC-409B-B7FF-818A820DC3D5}">
      <dgm:prSet/>
      <dgm:spPr/>
      <dgm:t>
        <a:bodyPr/>
        <a:lstStyle/>
        <a:p>
          <a:endParaRPr lang="en-US"/>
        </a:p>
      </dgm:t>
    </dgm:pt>
    <dgm:pt modelId="{F7BDC319-F37C-438C-8BEB-C93578EC45F1}" type="sibTrans" cxnId="{C219093D-B8EC-409B-B7FF-818A820DC3D5}">
      <dgm:prSet/>
      <dgm:spPr/>
      <dgm:t>
        <a:bodyPr/>
        <a:lstStyle/>
        <a:p>
          <a:endParaRPr lang="en-US"/>
        </a:p>
      </dgm:t>
    </dgm:pt>
    <dgm:pt modelId="{D15B9944-E085-4171-B1BD-7CA03A2D89F1}">
      <dgm:prSet phldrT="[Text]" custT="1"/>
      <dgm:spPr/>
      <dgm:t>
        <a:bodyPr/>
        <a:lstStyle/>
        <a:p>
          <a:r>
            <a:rPr lang="en-US" sz="2400" b="1" kern="1200">
              <a:latin typeface="Arial Nova" panose="020B0504020202020204" pitchFamily="34" charset="0"/>
              <a:ea typeface="+mn-ea"/>
              <a:cs typeface="+mn-cs"/>
            </a:rPr>
            <a:t>Health</a:t>
          </a:r>
          <a:endParaRPr lang="en-US" sz="2800" b="1" kern="1200" dirty="0">
            <a:latin typeface="Arial Nova" panose="020B0504020202020204" pitchFamily="34" charset="0"/>
            <a:ea typeface="+mn-ea"/>
            <a:cs typeface="+mn-cs"/>
          </a:endParaRPr>
        </a:p>
      </dgm:t>
    </dgm:pt>
    <dgm:pt modelId="{E59CF9DC-1B80-4461-84A7-E4762FF60038}" type="parTrans" cxnId="{04B39495-C26D-4095-8920-47969EC01B81}">
      <dgm:prSet/>
      <dgm:spPr/>
      <dgm:t>
        <a:bodyPr/>
        <a:lstStyle/>
        <a:p>
          <a:endParaRPr lang="en-US"/>
        </a:p>
      </dgm:t>
    </dgm:pt>
    <dgm:pt modelId="{98EBD43C-3C34-4053-9451-56E17A6302BD}" type="sibTrans" cxnId="{04B39495-C26D-4095-8920-47969EC01B81}">
      <dgm:prSet/>
      <dgm:spPr/>
      <dgm:t>
        <a:bodyPr/>
        <a:lstStyle/>
        <a:p>
          <a:endParaRPr lang="en-US"/>
        </a:p>
      </dgm:t>
    </dgm:pt>
    <dgm:pt modelId="{FB2D4921-E095-48A3-AA1E-02E8F98D6DDC}">
      <dgm:prSet custT="1"/>
      <dgm:spPr/>
      <dgm:t>
        <a:bodyPr/>
        <a:lstStyle/>
        <a:p>
          <a:r>
            <a:rPr lang="en-US" sz="2400" b="1" kern="1200">
              <a:latin typeface="Arial Nova" panose="020B0504020202020204" pitchFamily="34" charset="0"/>
              <a:ea typeface="+mn-ea"/>
              <a:cs typeface="+mn-cs"/>
            </a:rPr>
            <a:t>Community</a:t>
          </a:r>
          <a:endParaRPr lang="en-US" sz="2800" b="1" kern="1200" dirty="0">
            <a:latin typeface="Arial Nova" panose="020B0504020202020204" pitchFamily="34" charset="0"/>
            <a:ea typeface="+mn-ea"/>
            <a:cs typeface="+mn-cs"/>
          </a:endParaRPr>
        </a:p>
      </dgm:t>
    </dgm:pt>
    <dgm:pt modelId="{BE299D7C-B4FC-4AD8-90B7-7F1C191CA401}" type="parTrans" cxnId="{D6E5D7FB-3A25-46BC-B4F4-B85304315B91}">
      <dgm:prSet/>
      <dgm:spPr/>
      <dgm:t>
        <a:bodyPr/>
        <a:lstStyle/>
        <a:p>
          <a:endParaRPr lang="en-US"/>
        </a:p>
      </dgm:t>
    </dgm:pt>
    <dgm:pt modelId="{470E471B-B086-4A2B-91BB-0D99ED51DA79}" type="sibTrans" cxnId="{D6E5D7FB-3A25-46BC-B4F4-B85304315B91}">
      <dgm:prSet/>
      <dgm:spPr/>
      <dgm:t>
        <a:bodyPr/>
        <a:lstStyle/>
        <a:p>
          <a:endParaRPr lang="en-US"/>
        </a:p>
      </dgm:t>
    </dgm:pt>
    <dgm:pt modelId="{BAF14A9C-F7E1-4DF9-9148-B42FC862E2E3}">
      <dgm:prSet custT="1"/>
      <dgm:spPr/>
      <dgm:t>
        <a:bodyPr/>
        <a:lstStyle/>
        <a:p>
          <a:pPr marL="0" lvl="0" indent="0" algn="ctr" defTabSz="889000">
            <a:lnSpc>
              <a:spcPct val="90000"/>
            </a:lnSpc>
            <a:spcBef>
              <a:spcPct val="0"/>
            </a:spcBef>
            <a:spcAft>
              <a:spcPct val="35000"/>
            </a:spcAft>
            <a:buNone/>
          </a:pPr>
          <a:r>
            <a:rPr lang="en-US" sz="2400" b="1" kern="1200" dirty="0">
              <a:latin typeface="Arial Nova" panose="020B0504020202020204" pitchFamily="34" charset="0"/>
              <a:ea typeface="+mn-ea"/>
              <a:cs typeface="+mn-cs"/>
            </a:rPr>
            <a:t>Administrative Support</a:t>
          </a:r>
        </a:p>
      </dgm:t>
    </dgm:pt>
    <dgm:pt modelId="{F0BDDE7E-791F-4B25-9B92-427B31AC320E}" type="parTrans" cxnId="{3C32E063-7C82-4CA6-8818-59C3529CAD52}">
      <dgm:prSet/>
      <dgm:spPr/>
      <dgm:t>
        <a:bodyPr/>
        <a:lstStyle/>
        <a:p>
          <a:endParaRPr lang="en-US"/>
        </a:p>
      </dgm:t>
    </dgm:pt>
    <dgm:pt modelId="{DA040FAC-59F0-4A04-910F-0FF651609DE1}" type="sibTrans" cxnId="{3C32E063-7C82-4CA6-8818-59C3529CAD52}">
      <dgm:prSet/>
      <dgm:spPr/>
      <dgm:t>
        <a:bodyPr/>
        <a:lstStyle/>
        <a:p>
          <a:endParaRPr lang="en-US"/>
        </a:p>
      </dgm:t>
    </dgm:pt>
    <dgm:pt modelId="{44440441-7A96-4B8F-91C3-3F087609FCB7}">
      <dgm:prSet custT="1"/>
      <dgm:spPr/>
      <dgm:t>
        <a:bodyPr/>
        <a:lstStyle/>
        <a:p>
          <a:pPr marL="0" lvl="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Interdisciplinary Social Hours</a:t>
          </a:r>
          <a:endParaRPr lang="en-US" sz="1800" kern="1200" dirty="0">
            <a:latin typeface="Arial Nova" panose="020B0504020202020204" pitchFamily="34" charset="0"/>
            <a:ea typeface="+mn-ea"/>
            <a:cs typeface="+mn-cs"/>
          </a:endParaRPr>
        </a:p>
      </dgm:t>
    </dgm:pt>
    <dgm:pt modelId="{A338089E-A6FE-47E4-8907-38AF5092C46D}" type="parTrans" cxnId="{FC1CF3F0-E143-422A-8653-556A1C78C783}">
      <dgm:prSet/>
      <dgm:spPr/>
      <dgm:t>
        <a:bodyPr/>
        <a:lstStyle/>
        <a:p>
          <a:endParaRPr lang="en-US"/>
        </a:p>
      </dgm:t>
    </dgm:pt>
    <dgm:pt modelId="{BAC82372-FCAE-42D2-9F25-479026040EA5}" type="sibTrans" cxnId="{FC1CF3F0-E143-422A-8653-556A1C78C783}">
      <dgm:prSet/>
      <dgm:spPr/>
      <dgm:t>
        <a:bodyPr/>
        <a:lstStyle/>
        <a:p>
          <a:endParaRPr lang="en-US"/>
        </a:p>
      </dgm:t>
    </dgm:pt>
    <dgm:pt modelId="{88DDA7D8-E724-4A4F-8FFE-FBF2B7442BA4}">
      <dgm:prSet custT="1"/>
      <dgm:spPr/>
      <dgm:t>
        <a:bodyPr/>
        <a:lstStyle/>
        <a:p>
          <a:pPr marL="0" lvl="0" algn="l" defTabSz="800100">
            <a:lnSpc>
              <a:spcPct val="90000"/>
            </a:lnSpc>
            <a:spcBef>
              <a:spcPct val="0"/>
            </a:spcBef>
            <a:spcAft>
              <a:spcPct val="35000"/>
            </a:spcAft>
            <a:buFont typeface="Arial" panose="020B0604020202020204" pitchFamily="34" charset="0"/>
            <a:buNone/>
          </a:pPr>
          <a:r>
            <a:rPr lang="en-US" sz="1800" kern="1200" dirty="0">
              <a:latin typeface="Arial Nova" panose="020B0504020202020204" pitchFamily="34" charset="0"/>
              <a:ea typeface="+mn-ea"/>
              <a:cs typeface="+mn-cs"/>
            </a:rPr>
            <a:t>New role of Well-Being Chief Resident</a:t>
          </a:r>
        </a:p>
        <a:p>
          <a:pPr marL="0" lvl="0" algn="l" defTabSz="800100">
            <a:lnSpc>
              <a:spcPct val="90000"/>
            </a:lnSpc>
            <a:spcBef>
              <a:spcPct val="0"/>
            </a:spcBef>
            <a:spcAft>
              <a:spcPct val="35000"/>
            </a:spcAft>
            <a:buFont typeface="Arial" panose="020B0604020202020204" pitchFamily="34" charset="0"/>
            <a:buNone/>
          </a:pPr>
          <a:r>
            <a:rPr lang="en-US" sz="1800" kern="1200" dirty="0">
              <a:latin typeface="Arial Nova" panose="020B0504020202020204" pitchFamily="34" charset="0"/>
              <a:ea typeface="+mn-ea"/>
              <a:cs typeface="+mn-cs"/>
            </a:rPr>
            <a:t>Physician Assistant hired for overnight H&amp;Ps</a:t>
          </a:r>
        </a:p>
      </dgm:t>
    </dgm:pt>
    <dgm:pt modelId="{F7BE129E-F909-4D70-BACD-2F3FFD4D944A}" type="parTrans" cxnId="{41AE76DE-7269-4C67-BA1F-9FF1F1B7AB17}">
      <dgm:prSet/>
      <dgm:spPr/>
      <dgm:t>
        <a:bodyPr/>
        <a:lstStyle/>
        <a:p>
          <a:endParaRPr lang="en-US"/>
        </a:p>
      </dgm:t>
    </dgm:pt>
    <dgm:pt modelId="{AE63EE9C-CC64-4141-82DC-4B05E8B1745D}" type="sibTrans" cxnId="{41AE76DE-7269-4C67-BA1F-9FF1F1B7AB17}">
      <dgm:prSet/>
      <dgm:spPr/>
      <dgm:t>
        <a:bodyPr/>
        <a:lstStyle/>
        <a:p>
          <a:endParaRPr lang="en-US"/>
        </a:p>
      </dgm:t>
    </dgm:pt>
    <dgm:pt modelId="{C0124C2E-9B9C-4727-92F6-0A2F56E9E9E4}">
      <dgm:prSet phldrT="[Text]" custT="1"/>
      <dgm:spPr/>
      <dgm:t>
        <a:bodyPr/>
        <a:lstStyle/>
        <a:p>
          <a:pPr marL="0" lvl="0" defTabSz="889000">
            <a:lnSpc>
              <a:spcPct val="90000"/>
            </a:lnSpc>
            <a:spcBef>
              <a:spcPct val="0"/>
            </a:spcBef>
            <a:spcAft>
              <a:spcPct val="35000"/>
            </a:spcAft>
            <a:buNone/>
          </a:pPr>
          <a:r>
            <a:rPr lang="en-US" sz="1800" dirty="0">
              <a:latin typeface="Arial Nova" panose="020B0504020202020204" pitchFamily="34" charset="0"/>
            </a:rPr>
            <a:t>Weekly well-being lunch sessions</a:t>
          </a:r>
        </a:p>
      </dgm:t>
    </dgm:pt>
    <dgm:pt modelId="{3D435342-B5A8-4195-9117-2F45A0089841}" type="parTrans" cxnId="{08B5EF73-3EC1-4200-B32B-19DB9D713EBD}">
      <dgm:prSet/>
      <dgm:spPr/>
      <dgm:t>
        <a:bodyPr/>
        <a:lstStyle/>
        <a:p>
          <a:endParaRPr lang="en-US"/>
        </a:p>
      </dgm:t>
    </dgm:pt>
    <dgm:pt modelId="{6E8975A9-C6F9-4316-BF4A-F601A7B6E540}" type="sibTrans" cxnId="{08B5EF73-3EC1-4200-B32B-19DB9D713EBD}">
      <dgm:prSet/>
      <dgm:spPr/>
      <dgm:t>
        <a:bodyPr/>
        <a:lstStyle/>
        <a:p>
          <a:endParaRPr lang="en-US"/>
        </a:p>
      </dgm:t>
    </dgm:pt>
    <dgm:pt modelId="{0E7DC577-A132-4CE6-B74D-2B5793B2F750}">
      <dgm:prSet custT="1"/>
      <dgm:spPr/>
      <dgm:t>
        <a:bodyPr/>
        <a:lstStyle/>
        <a:p>
          <a:pPr marL="0" lvl="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Automated process for case logging</a:t>
          </a:r>
          <a:endParaRPr lang="en-US" sz="1800" kern="1200" dirty="0">
            <a:latin typeface="Arial Nova" panose="020B0504020202020204" pitchFamily="34" charset="0"/>
            <a:ea typeface="+mn-ea"/>
            <a:cs typeface="+mn-cs"/>
          </a:endParaRPr>
        </a:p>
      </dgm:t>
    </dgm:pt>
    <dgm:pt modelId="{9658CFF0-E20E-4AE4-A489-2EE3BC44E077}" type="parTrans" cxnId="{F2C0B19A-43E6-4E29-9864-23A5DEF39E70}">
      <dgm:prSet/>
      <dgm:spPr/>
      <dgm:t>
        <a:bodyPr/>
        <a:lstStyle/>
        <a:p>
          <a:endParaRPr lang="en-US"/>
        </a:p>
      </dgm:t>
    </dgm:pt>
    <dgm:pt modelId="{C2761099-FAAA-404F-A1A3-5AA69BB70C49}" type="sibTrans" cxnId="{F2C0B19A-43E6-4E29-9864-23A5DEF39E70}">
      <dgm:prSet/>
      <dgm:spPr/>
      <dgm:t>
        <a:bodyPr/>
        <a:lstStyle/>
        <a:p>
          <a:endParaRPr lang="en-US"/>
        </a:p>
      </dgm:t>
    </dgm:pt>
    <dgm:pt modelId="{EF2CEB8B-579D-4B81-945B-D9493157B14C}">
      <dgm:prSet phldrT="[Text]" custT="1"/>
      <dgm:spPr/>
      <dgm:t>
        <a:bodyPr/>
        <a:lstStyle/>
        <a:p>
          <a:pPr>
            <a:buFont typeface="Arial" panose="020B0604020202020204" pitchFamily="34" charset="0"/>
            <a:buChar char="•"/>
          </a:pPr>
          <a:r>
            <a:rPr lang="en-US" sz="1800" dirty="0">
              <a:latin typeface="Arial Nova" panose="020B0504020202020204" pitchFamily="34" charset="0"/>
            </a:rPr>
            <a:t>Quarterly well-being afternoons without didactics</a:t>
          </a:r>
        </a:p>
      </dgm:t>
    </dgm:pt>
    <dgm:pt modelId="{E2B2FD74-05FF-4256-858D-B2880EA45580}" type="parTrans" cxnId="{275F4412-B805-4E49-B9C9-50A5CE9376D2}">
      <dgm:prSet/>
      <dgm:spPr/>
      <dgm:t>
        <a:bodyPr/>
        <a:lstStyle/>
        <a:p>
          <a:endParaRPr lang="en-US"/>
        </a:p>
      </dgm:t>
    </dgm:pt>
    <dgm:pt modelId="{F52BE863-8AEC-44E7-B735-30F9356DA9CD}" type="sibTrans" cxnId="{275F4412-B805-4E49-B9C9-50A5CE9376D2}">
      <dgm:prSet/>
      <dgm:spPr/>
      <dgm:t>
        <a:bodyPr/>
        <a:lstStyle/>
        <a:p>
          <a:endParaRPr lang="en-US"/>
        </a:p>
      </dgm:t>
    </dgm:pt>
    <dgm:pt modelId="{E93F484C-C4FD-46F2-B165-2CE5FC73C8D3}">
      <dgm:prSet custT="1"/>
      <dgm:spPr/>
      <dgm:t>
        <a:bodyPr/>
        <a:lstStyle/>
        <a:p>
          <a:pPr marL="0" lvl="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Balint and Process Groups</a:t>
          </a:r>
        </a:p>
        <a:p>
          <a:pPr marL="0" lvl="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Weekly events memo to lessen email burden</a:t>
          </a:r>
          <a:endParaRPr lang="en-US" sz="1800" kern="1200" dirty="0">
            <a:latin typeface="Arial Nova" panose="020B0504020202020204" pitchFamily="34" charset="0"/>
            <a:ea typeface="+mn-ea"/>
            <a:cs typeface="+mn-cs"/>
          </a:endParaRPr>
        </a:p>
      </dgm:t>
    </dgm:pt>
    <dgm:pt modelId="{1F6CB0D3-A8C2-4E2C-9918-801A78E7A0FC}" type="parTrans" cxnId="{3720B03A-5BCE-46F5-9F34-0E7C034630EC}">
      <dgm:prSet/>
      <dgm:spPr/>
      <dgm:t>
        <a:bodyPr/>
        <a:lstStyle/>
        <a:p>
          <a:endParaRPr lang="en-US"/>
        </a:p>
      </dgm:t>
    </dgm:pt>
    <dgm:pt modelId="{BE460315-F1A0-4F8C-AA10-9E1B7D8D2748}" type="sibTrans" cxnId="{3720B03A-5BCE-46F5-9F34-0E7C034630EC}">
      <dgm:prSet/>
      <dgm:spPr/>
      <dgm:t>
        <a:bodyPr/>
        <a:lstStyle/>
        <a:p>
          <a:endParaRPr lang="en-US"/>
        </a:p>
      </dgm:t>
    </dgm:pt>
    <dgm:pt modelId="{45B95ED5-1336-4713-B4FD-B3C00A2B9FA1}">
      <dgm:prSet phldrT="[Text]" custT="1"/>
      <dgm:spPr/>
      <dgm:t>
        <a:bodyPr/>
        <a:lstStyle/>
        <a:p>
          <a:pPr marL="0" lvl="0" defTabSz="889000">
            <a:lnSpc>
              <a:spcPct val="90000"/>
            </a:lnSpc>
            <a:spcBef>
              <a:spcPct val="0"/>
            </a:spcBef>
            <a:spcAft>
              <a:spcPct val="35000"/>
            </a:spcAft>
            <a:buNone/>
          </a:pPr>
          <a:r>
            <a:rPr lang="en-US" sz="1800" dirty="0">
              <a:latin typeface="Arial Nova" panose="020B0504020202020204" pitchFamily="34" charset="0"/>
            </a:rPr>
            <a:t>Resident nutrition taskforce</a:t>
          </a:r>
        </a:p>
      </dgm:t>
    </dgm:pt>
    <dgm:pt modelId="{40E63BAB-5302-4B01-9C14-AFEF941DE552}" type="parTrans" cxnId="{794CDA6F-028A-48EC-9F8B-FBA543232C8D}">
      <dgm:prSet/>
      <dgm:spPr/>
      <dgm:t>
        <a:bodyPr/>
        <a:lstStyle/>
        <a:p>
          <a:endParaRPr lang="en-US"/>
        </a:p>
      </dgm:t>
    </dgm:pt>
    <dgm:pt modelId="{7B32D5CA-6170-44B8-9AC7-2E305518D559}" type="sibTrans" cxnId="{794CDA6F-028A-48EC-9F8B-FBA543232C8D}">
      <dgm:prSet/>
      <dgm:spPr/>
      <dgm:t>
        <a:bodyPr/>
        <a:lstStyle/>
        <a:p>
          <a:endParaRPr lang="en-US"/>
        </a:p>
      </dgm:t>
    </dgm:pt>
    <dgm:pt modelId="{78E640AB-C377-4676-9BCE-7F9E8B4F2904}">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800" dirty="0">
              <a:latin typeface="Arial Nova" panose="020B0504020202020204" pitchFamily="34" charset="0"/>
            </a:rPr>
            <a:t>Online referral lists (e.g. medical, child care) </a:t>
          </a:r>
        </a:p>
      </dgm:t>
    </dgm:pt>
    <dgm:pt modelId="{3C4959A1-07D6-4CCB-9470-FE3BC79CF2BC}" type="parTrans" cxnId="{D28058FB-D8A8-494B-B2DF-1FB1282D0AE6}">
      <dgm:prSet/>
      <dgm:spPr/>
      <dgm:t>
        <a:bodyPr/>
        <a:lstStyle/>
        <a:p>
          <a:endParaRPr lang="en-US"/>
        </a:p>
      </dgm:t>
    </dgm:pt>
    <dgm:pt modelId="{DF65A35B-73AB-422A-B176-4C2F66D6CF80}" type="sibTrans" cxnId="{D28058FB-D8A8-494B-B2DF-1FB1282D0AE6}">
      <dgm:prSet/>
      <dgm:spPr/>
      <dgm:t>
        <a:bodyPr/>
        <a:lstStyle/>
        <a:p>
          <a:endParaRPr lang="en-US"/>
        </a:p>
      </dgm:t>
    </dgm:pt>
    <dgm:pt modelId="{3BC89FB1-3E30-4FC0-B7D5-FA6326C36585}" type="pres">
      <dgm:prSet presAssocID="{8D5B69DA-2F1E-461F-BA72-16A4F808B7BD}" presName="Name0" presStyleCnt="0">
        <dgm:presLayoutVars>
          <dgm:dir/>
          <dgm:animLvl val="lvl"/>
          <dgm:resizeHandles val="exact"/>
        </dgm:presLayoutVars>
      </dgm:prSet>
      <dgm:spPr/>
    </dgm:pt>
    <dgm:pt modelId="{2D3E89A5-A331-448E-8C1C-2F38498DEBBF}" type="pres">
      <dgm:prSet presAssocID="{1EAB3E41-C691-45E4-8197-281A97CFFCAF}" presName="linNode" presStyleCnt="0"/>
      <dgm:spPr/>
    </dgm:pt>
    <dgm:pt modelId="{8A2F9B81-AAD3-4805-9368-D07EB252996C}" type="pres">
      <dgm:prSet presAssocID="{1EAB3E41-C691-45E4-8197-281A97CFFCAF}" presName="parentText" presStyleLbl="alignNode1" presStyleIdx="0" presStyleCnt="4" custScaleX="167927">
        <dgm:presLayoutVars>
          <dgm:chMax val="1"/>
          <dgm:bulletEnabled/>
        </dgm:presLayoutVars>
      </dgm:prSet>
      <dgm:spPr/>
    </dgm:pt>
    <dgm:pt modelId="{5061080C-D4B0-4349-8494-5FC498B6370A}" type="pres">
      <dgm:prSet presAssocID="{1EAB3E41-C691-45E4-8197-281A97CFFCAF}" presName="descendantText" presStyleLbl="alignAccFollowNode1" presStyleIdx="0" presStyleCnt="4">
        <dgm:presLayoutVars>
          <dgm:bulletEnabled/>
        </dgm:presLayoutVars>
      </dgm:prSet>
      <dgm:spPr/>
    </dgm:pt>
    <dgm:pt modelId="{42FB3793-A0D8-4E60-B773-5A6F24F6FBE5}" type="pres">
      <dgm:prSet presAssocID="{8DDA1A5B-C4CF-4AD9-96E7-090D400D9564}" presName="sp" presStyleCnt="0"/>
      <dgm:spPr/>
    </dgm:pt>
    <dgm:pt modelId="{9798BAF0-B37D-4E41-822E-F493E7FF400E}" type="pres">
      <dgm:prSet presAssocID="{D15B9944-E085-4171-B1BD-7CA03A2D89F1}" presName="linNode" presStyleCnt="0"/>
      <dgm:spPr/>
    </dgm:pt>
    <dgm:pt modelId="{21680572-6991-44C6-936C-AB277075B282}" type="pres">
      <dgm:prSet presAssocID="{D15B9944-E085-4171-B1BD-7CA03A2D89F1}" presName="parentText" presStyleLbl="alignNode1" presStyleIdx="1" presStyleCnt="4" custScaleX="167927">
        <dgm:presLayoutVars>
          <dgm:chMax val="1"/>
          <dgm:bulletEnabled/>
        </dgm:presLayoutVars>
      </dgm:prSet>
      <dgm:spPr/>
    </dgm:pt>
    <dgm:pt modelId="{9CF65291-34D1-46BA-BF16-CEE0B6451CEE}" type="pres">
      <dgm:prSet presAssocID="{D15B9944-E085-4171-B1BD-7CA03A2D89F1}" presName="descendantText" presStyleLbl="alignAccFollowNode1" presStyleIdx="1" presStyleCnt="4">
        <dgm:presLayoutVars>
          <dgm:bulletEnabled/>
        </dgm:presLayoutVars>
      </dgm:prSet>
      <dgm:spPr/>
    </dgm:pt>
    <dgm:pt modelId="{8570636E-3D85-4977-AAE9-588839896D7D}" type="pres">
      <dgm:prSet presAssocID="{98EBD43C-3C34-4053-9451-56E17A6302BD}" presName="sp" presStyleCnt="0"/>
      <dgm:spPr/>
    </dgm:pt>
    <dgm:pt modelId="{348945F1-2339-47E5-8CAF-5759270C4094}" type="pres">
      <dgm:prSet presAssocID="{FB2D4921-E095-48A3-AA1E-02E8F98D6DDC}" presName="linNode" presStyleCnt="0"/>
      <dgm:spPr/>
    </dgm:pt>
    <dgm:pt modelId="{B442B678-C9D5-48D7-9A5A-FD91BD4D6134}" type="pres">
      <dgm:prSet presAssocID="{FB2D4921-E095-48A3-AA1E-02E8F98D6DDC}" presName="parentText" presStyleLbl="alignNode1" presStyleIdx="2" presStyleCnt="4" custScaleX="167927">
        <dgm:presLayoutVars>
          <dgm:chMax val="1"/>
          <dgm:bulletEnabled/>
        </dgm:presLayoutVars>
      </dgm:prSet>
      <dgm:spPr/>
    </dgm:pt>
    <dgm:pt modelId="{A1F3A874-4AC1-4AA1-8895-BA217AD2A20C}" type="pres">
      <dgm:prSet presAssocID="{FB2D4921-E095-48A3-AA1E-02E8F98D6DDC}" presName="descendantText" presStyleLbl="alignAccFollowNode1" presStyleIdx="2" presStyleCnt="4">
        <dgm:presLayoutVars>
          <dgm:bulletEnabled/>
        </dgm:presLayoutVars>
      </dgm:prSet>
      <dgm:spPr/>
    </dgm:pt>
    <dgm:pt modelId="{B953C597-AE34-4A0A-877C-D0AFA5B96D10}" type="pres">
      <dgm:prSet presAssocID="{470E471B-B086-4A2B-91BB-0D99ED51DA79}" presName="sp" presStyleCnt="0"/>
      <dgm:spPr/>
    </dgm:pt>
    <dgm:pt modelId="{9F93F599-5B8B-4B57-8C35-8F30CF8AC360}" type="pres">
      <dgm:prSet presAssocID="{BAF14A9C-F7E1-4DF9-9148-B42FC862E2E3}" presName="linNode" presStyleCnt="0"/>
      <dgm:spPr/>
    </dgm:pt>
    <dgm:pt modelId="{561898E4-09ED-46D3-B2B2-FE7C6AB1AAC2}" type="pres">
      <dgm:prSet presAssocID="{BAF14A9C-F7E1-4DF9-9148-B42FC862E2E3}" presName="parentText" presStyleLbl="alignNode1" presStyleIdx="3" presStyleCnt="4" custScaleX="167927">
        <dgm:presLayoutVars>
          <dgm:chMax val="1"/>
          <dgm:bulletEnabled/>
        </dgm:presLayoutVars>
      </dgm:prSet>
      <dgm:spPr/>
    </dgm:pt>
    <dgm:pt modelId="{C10A4D95-6D8A-432D-B58E-0224B7BD20D3}" type="pres">
      <dgm:prSet presAssocID="{BAF14A9C-F7E1-4DF9-9148-B42FC862E2E3}" presName="descendantText" presStyleLbl="alignAccFollowNode1" presStyleIdx="3" presStyleCnt="4">
        <dgm:presLayoutVars>
          <dgm:bulletEnabled/>
        </dgm:presLayoutVars>
      </dgm:prSet>
      <dgm:spPr/>
    </dgm:pt>
  </dgm:ptLst>
  <dgm:cxnLst>
    <dgm:cxn modelId="{484FC505-1D37-4F2B-A91F-E09FB7F1D54B}" type="presOf" srcId="{45B95ED5-1336-4713-B4FD-B3C00A2B9FA1}" destId="{9CF65291-34D1-46BA-BF16-CEE0B6451CEE}" srcOrd="0" destOrd="0" presId="urn:microsoft.com/office/officeart/2016/7/layout/VerticalSolidActionList"/>
    <dgm:cxn modelId="{9009AE09-4F34-41FF-8572-A8EB8DC2E48E}" srcId="{8D5B69DA-2F1E-461F-BA72-16A4F808B7BD}" destId="{1EAB3E41-C691-45E4-8197-281A97CFFCAF}" srcOrd="0" destOrd="0" parTransId="{302978C3-5C87-425A-8D24-901B423BF5B2}" sibTransId="{8DDA1A5B-C4CF-4AD9-96E7-090D400D9564}"/>
    <dgm:cxn modelId="{275F4412-B805-4E49-B9C9-50A5CE9376D2}" srcId="{1EAB3E41-C691-45E4-8197-281A97CFFCAF}" destId="{EF2CEB8B-579D-4B81-945B-D9493157B14C}" srcOrd="1" destOrd="0" parTransId="{E2B2FD74-05FF-4256-858D-B2880EA45580}" sibTransId="{F52BE863-8AEC-44E7-B735-30F9356DA9CD}"/>
    <dgm:cxn modelId="{CEDD511F-F61D-485C-A7FA-0A10558577CD}" type="presOf" srcId="{1EAB3E41-C691-45E4-8197-281A97CFFCAF}" destId="{8A2F9B81-AAD3-4805-9368-D07EB252996C}" srcOrd="0" destOrd="0" presId="urn:microsoft.com/office/officeart/2016/7/layout/VerticalSolidActionList"/>
    <dgm:cxn modelId="{554F6A25-9667-46AB-B912-1D23862051A3}" type="presOf" srcId="{88DDA7D8-E724-4A4F-8FFE-FBF2B7442BA4}" destId="{C10A4D95-6D8A-432D-B58E-0224B7BD20D3}" srcOrd="0" destOrd="0" presId="urn:microsoft.com/office/officeart/2016/7/layout/VerticalSolidActionList"/>
    <dgm:cxn modelId="{39435735-B21E-44CC-976B-A4C22FC32B6D}" type="presOf" srcId="{78E640AB-C377-4676-9BCE-7F9E8B4F2904}" destId="{9CF65291-34D1-46BA-BF16-CEE0B6451CEE}" srcOrd="0" destOrd="2" presId="urn:microsoft.com/office/officeart/2016/7/layout/VerticalSolidActionList"/>
    <dgm:cxn modelId="{3720B03A-5BCE-46F5-9F34-0E7C034630EC}" srcId="{FB2D4921-E095-48A3-AA1E-02E8F98D6DDC}" destId="{E93F484C-C4FD-46F2-B165-2CE5FC73C8D3}" srcOrd="1" destOrd="0" parTransId="{1F6CB0D3-A8C2-4E2C-9918-801A78E7A0FC}" sibTransId="{BE460315-F1A0-4F8C-AA10-9E1B7D8D2748}"/>
    <dgm:cxn modelId="{C219093D-B8EC-409B-B7FF-818A820DC3D5}" srcId="{1EAB3E41-C691-45E4-8197-281A97CFFCAF}" destId="{F9CE3E20-67E9-495A-A864-3E6652F8B1AD}" srcOrd="0" destOrd="0" parTransId="{40DB8E9B-D411-4C24-ABA9-A0F06E8F82C6}" sibTransId="{F7BDC319-F37C-438C-8BEB-C93578EC45F1}"/>
    <dgm:cxn modelId="{3C32E063-7C82-4CA6-8818-59C3529CAD52}" srcId="{8D5B69DA-2F1E-461F-BA72-16A4F808B7BD}" destId="{BAF14A9C-F7E1-4DF9-9148-B42FC862E2E3}" srcOrd="3" destOrd="0" parTransId="{F0BDDE7E-791F-4B25-9B92-427B31AC320E}" sibTransId="{DA040FAC-59F0-4A04-910F-0FF651609DE1}"/>
    <dgm:cxn modelId="{794CDA6F-028A-48EC-9F8B-FBA543232C8D}" srcId="{D15B9944-E085-4171-B1BD-7CA03A2D89F1}" destId="{45B95ED5-1336-4713-B4FD-B3C00A2B9FA1}" srcOrd="0" destOrd="0" parTransId="{40E63BAB-5302-4B01-9C14-AFEF941DE552}" sibTransId="{7B32D5CA-6170-44B8-9AC7-2E305518D559}"/>
    <dgm:cxn modelId="{0587BC72-F5CE-4330-BB8F-08762AE9BEFC}" type="presOf" srcId="{44440441-7A96-4B8F-91C3-3F087609FCB7}" destId="{A1F3A874-4AC1-4AA1-8895-BA217AD2A20C}" srcOrd="0" destOrd="0" presId="urn:microsoft.com/office/officeart/2016/7/layout/VerticalSolidActionList"/>
    <dgm:cxn modelId="{08B5EF73-3EC1-4200-B32B-19DB9D713EBD}" srcId="{D15B9944-E085-4171-B1BD-7CA03A2D89F1}" destId="{C0124C2E-9B9C-4727-92F6-0A2F56E9E9E4}" srcOrd="1" destOrd="0" parTransId="{3D435342-B5A8-4195-9117-2F45A0089841}" sibTransId="{6E8975A9-C6F9-4316-BF4A-F601A7B6E540}"/>
    <dgm:cxn modelId="{EA0D647B-DB52-4669-BEED-330A9612B3EE}" type="presOf" srcId="{D15B9944-E085-4171-B1BD-7CA03A2D89F1}" destId="{21680572-6991-44C6-936C-AB277075B282}" srcOrd="0" destOrd="0" presId="urn:microsoft.com/office/officeart/2016/7/layout/VerticalSolidActionList"/>
    <dgm:cxn modelId="{04B39495-C26D-4095-8920-47969EC01B81}" srcId="{8D5B69DA-2F1E-461F-BA72-16A4F808B7BD}" destId="{D15B9944-E085-4171-B1BD-7CA03A2D89F1}" srcOrd="1" destOrd="0" parTransId="{E59CF9DC-1B80-4461-84A7-E4762FF60038}" sibTransId="{98EBD43C-3C34-4053-9451-56E17A6302BD}"/>
    <dgm:cxn modelId="{F2C0B19A-43E6-4E29-9864-23A5DEF39E70}" srcId="{BAF14A9C-F7E1-4DF9-9148-B42FC862E2E3}" destId="{0E7DC577-A132-4CE6-B74D-2B5793B2F750}" srcOrd="1" destOrd="0" parTransId="{9658CFF0-E20E-4AE4-A489-2EE3BC44E077}" sibTransId="{C2761099-FAAA-404F-A1A3-5AA69BB70C49}"/>
    <dgm:cxn modelId="{2EF4339E-CEEE-4E6C-9A2D-F77CECB69957}" type="presOf" srcId="{0E7DC577-A132-4CE6-B74D-2B5793B2F750}" destId="{C10A4D95-6D8A-432D-B58E-0224B7BD20D3}" srcOrd="0" destOrd="1" presId="urn:microsoft.com/office/officeart/2016/7/layout/VerticalSolidActionList"/>
    <dgm:cxn modelId="{D61369A0-601A-4D9F-BD63-145730A2CDCA}" type="presOf" srcId="{C0124C2E-9B9C-4727-92F6-0A2F56E9E9E4}" destId="{9CF65291-34D1-46BA-BF16-CEE0B6451CEE}" srcOrd="0" destOrd="1" presId="urn:microsoft.com/office/officeart/2016/7/layout/VerticalSolidActionList"/>
    <dgm:cxn modelId="{7D9ED8B1-F769-4B40-AD52-6D530123FE56}" type="presOf" srcId="{8D5B69DA-2F1E-461F-BA72-16A4F808B7BD}" destId="{3BC89FB1-3E30-4FC0-B7D5-FA6326C36585}" srcOrd="0" destOrd="0" presId="urn:microsoft.com/office/officeart/2016/7/layout/VerticalSolidActionList"/>
    <dgm:cxn modelId="{1C1CDBBD-780B-47E6-B921-79C981EBFF3F}" type="presOf" srcId="{F9CE3E20-67E9-495A-A864-3E6652F8B1AD}" destId="{5061080C-D4B0-4349-8494-5FC498B6370A}" srcOrd="0" destOrd="0" presId="urn:microsoft.com/office/officeart/2016/7/layout/VerticalSolidActionList"/>
    <dgm:cxn modelId="{ADDF24D0-BF3E-4972-86B1-303773CA39D1}" type="presOf" srcId="{E93F484C-C4FD-46F2-B165-2CE5FC73C8D3}" destId="{A1F3A874-4AC1-4AA1-8895-BA217AD2A20C}" srcOrd="0" destOrd="1" presId="urn:microsoft.com/office/officeart/2016/7/layout/VerticalSolidActionList"/>
    <dgm:cxn modelId="{41AE76DE-7269-4C67-BA1F-9FF1F1B7AB17}" srcId="{BAF14A9C-F7E1-4DF9-9148-B42FC862E2E3}" destId="{88DDA7D8-E724-4A4F-8FFE-FBF2B7442BA4}" srcOrd="0" destOrd="0" parTransId="{F7BE129E-F909-4D70-BACD-2F3FFD4D944A}" sibTransId="{AE63EE9C-CC64-4141-82DC-4B05E8B1745D}"/>
    <dgm:cxn modelId="{3DFB3EE8-B53F-49C5-88E3-06F8C76F5339}" type="presOf" srcId="{FB2D4921-E095-48A3-AA1E-02E8F98D6DDC}" destId="{B442B678-C9D5-48D7-9A5A-FD91BD4D6134}" srcOrd="0" destOrd="0" presId="urn:microsoft.com/office/officeart/2016/7/layout/VerticalSolidActionList"/>
    <dgm:cxn modelId="{6DEBEBEF-5A4B-4711-BCB0-94D470726B86}" type="presOf" srcId="{BAF14A9C-F7E1-4DF9-9148-B42FC862E2E3}" destId="{561898E4-09ED-46D3-B2B2-FE7C6AB1AAC2}" srcOrd="0" destOrd="0" presId="urn:microsoft.com/office/officeart/2016/7/layout/VerticalSolidActionList"/>
    <dgm:cxn modelId="{FC1CF3F0-E143-422A-8653-556A1C78C783}" srcId="{FB2D4921-E095-48A3-AA1E-02E8F98D6DDC}" destId="{44440441-7A96-4B8F-91C3-3F087609FCB7}" srcOrd="0" destOrd="0" parTransId="{A338089E-A6FE-47E4-8907-38AF5092C46D}" sibTransId="{BAC82372-FCAE-42D2-9F25-479026040EA5}"/>
    <dgm:cxn modelId="{948C62FB-9F6F-43CD-8C67-15F1F0253C8D}" type="presOf" srcId="{EF2CEB8B-579D-4B81-945B-D9493157B14C}" destId="{5061080C-D4B0-4349-8494-5FC498B6370A}" srcOrd="0" destOrd="1" presId="urn:microsoft.com/office/officeart/2016/7/layout/VerticalSolidActionList"/>
    <dgm:cxn modelId="{D28058FB-D8A8-494B-B2DF-1FB1282D0AE6}" srcId="{D15B9944-E085-4171-B1BD-7CA03A2D89F1}" destId="{78E640AB-C377-4676-9BCE-7F9E8B4F2904}" srcOrd="2" destOrd="0" parTransId="{3C4959A1-07D6-4CCB-9470-FE3BC79CF2BC}" sibTransId="{DF65A35B-73AB-422A-B176-4C2F66D6CF80}"/>
    <dgm:cxn modelId="{D6E5D7FB-3A25-46BC-B4F4-B85304315B91}" srcId="{8D5B69DA-2F1E-461F-BA72-16A4F808B7BD}" destId="{FB2D4921-E095-48A3-AA1E-02E8F98D6DDC}" srcOrd="2" destOrd="0" parTransId="{BE299D7C-B4FC-4AD8-90B7-7F1C191CA401}" sibTransId="{470E471B-B086-4A2B-91BB-0D99ED51DA79}"/>
    <dgm:cxn modelId="{2668824C-CA83-4EB6-A0D8-F89A5C790226}" type="presParOf" srcId="{3BC89FB1-3E30-4FC0-B7D5-FA6326C36585}" destId="{2D3E89A5-A331-448E-8C1C-2F38498DEBBF}" srcOrd="0" destOrd="0" presId="urn:microsoft.com/office/officeart/2016/7/layout/VerticalSolidActionList"/>
    <dgm:cxn modelId="{125A0F34-2577-4797-A52B-DE8578789D46}" type="presParOf" srcId="{2D3E89A5-A331-448E-8C1C-2F38498DEBBF}" destId="{8A2F9B81-AAD3-4805-9368-D07EB252996C}" srcOrd="0" destOrd="0" presId="urn:microsoft.com/office/officeart/2016/7/layout/VerticalSolidActionList"/>
    <dgm:cxn modelId="{2863EB8E-DAF9-4D6D-B9C4-9F70C4291E00}" type="presParOf" srcId="{2D3E89A5-A331-448E-8C1C-2F38498DEBBF}" destId="{5061080C-D4B0-4349-8494-5FC498B6370A}" srcOrd="1" destOrd="0" presId="urn:microsoft.com/office/officeart/2016/7/layout/VerticalSolidActionList"/>
    <dgm:cxn modelId="{0314E4A1-FA1E-41C8-B712-C18052431710}" type="presParOf" srcId="{3BC89FB1-3E30-4FC0-B7D5-FA6326C36585}" destId="{42FB3793-A0D8-4E60-B773-5A6F24F6FBE5}" srcOrd="1" destOrd="0" presId="urn:microsoft.com/office/officeart/2016/7/layout/VerticalSolidActionList"/>
    <dgm:cxn modelId="{CBD1E25C-C9CB-40BB-B805-C8F8F714056D}" type="presParOf" srcId="{3BC89FB1-3E30-4FC0-B7D5-FA6326C36585}" destId="{9798BAF0-B37D-4E41-822E-F493E7FF400E}" srcOrd="2" destOrd="0" presId="urn:microsoft.com/office/officeart/2016/7/layout/VerticalSolidActionList"/>
    <dgm:cxn modelId="{5A8012A0-564A-4F7F-8416-B2B5AD9E0A0C}" type="presParOf" srcId="{9798BAF0-B37D-4E41-822E-F493E7FF400E}" destId="{21680572-6991-44C6-936C-AB277075B282}" srcOrd="0" destOrd="0" presId="urn:microsoft.com/office/officeart/2016/7/layout/VerticalSolidActionList"/>
    <dgm:cxn modelId="{9C2F63E1-B3A6-4A78-B496-5FF536338C0B}" type="presParOf" srcId="{9798BAF0-B37D-4E41-822E-F493E7FF400E}" destId="{9CF65291-34D1-46BA-BF16-CEE0B6451CEE}" srcOrd="1" destOrd="0" presId="urn:microsoft.com/office/officeart/2016/7/layout/VerticalSolidActionList"/>
    <dgm:cxn modelId="{09C6426E-16DC-4B1C-AE59-FD3EED45485F}" type="presParOf" srcId="{3BC89FB1-3E30-4FC0-B7D5-FA6326C36585}" destId="{8570636E-3D85-4977-AAE9-588839896D7D}" srcOrd="3" destOrd="0" presId="urn:microsoft.com/office/officeart/2016/7/layout/VerticalSolidActionList"/>
    <dgm:cxn modelId="{FE15FB34-8F97-4A5C-B897-5DDED4F1BB25}" type="presParOf" srcId="{3BC89FB1-3E30-4FC0-B7D5-FA6326C36585}" destId="{348945F1-2339-47E5-8CAF-5759270C4094}" srcOrd="4" destOrd="0" presId="urn:microsoft.com/office/officeart/2016/7/layout/VerticalSolidActionList"/>
    <dgm:cxn modelId="{09791D1F-0931-4D38-ADCD-9DF903C945D9}" type="presParOf" srcId="{348945F1-2339-47E5-8CAF-5759270C4094}" destId="{B442B678-C9D5-48D7-9A5A-FD91BD4D6134}" srcOrd="0" destOrd="0" presId="urn:microsoft.com/office/officeart/2016/7/layout/VerticalSolidActionList"/>
    <dgm:cxn modelId="{7EF5A396-E41E-409F-B3B5-96CC045DE7EC}" type="presParOf" srcId="{348945F1-2339-47E5-8CAF-5759270C4094}" destId="{A1F3A874-4AC1-4AA1-8895-BA217AD2A20C}" srcOrd="1" destOrd="0" presId="urn:microsoft.com/office/officeart/2016/7/layout/VerticalSolidActionList"/>
    <dgm:cxn modelId="{5FA92915-C6A2-4C57-8900-CF7DE082D056}" type="presParOf" srcId="{3BC89FB1-3E30-4FC0-B7D5-FA6326C36585}" destId="{B953C597-AE34-4A0A-877C-D0AFA5B96D10}" srcOrd="5" destOrd="0" presId="urn:microsoft.com/office/officeart/2016/7/layout/VerticalSolidActionList"/>
    <dgm:cxn modelId="{D6246C0C-81EE-406D-BAB9-82BD70F322BC}" type="presParOf" srcId="{3BC89FB1-3E30-4FC0-B7D5-FA6326C36585}" destId="{9F93F599-5B8B-4B57-8C35-8F30CF8AC360}" srcOrd="6" destOrd="0" presId="urn:microsoft.com/office/officeart/2016/7/layout/VerticalSolidActionList"/>
    <dgm:cxn modelId="{D2DE8331-FA58-41DC-89C7-B456EC3DF06F}" type="presParOf" srcId="{9F93F599-5B8B-4B57-8C35-8F30CF8AC360}" destId="{561898E4-09ED-46D3-B2B2-FE7C6AB1AAC2}" srcOrd="0" destOrd="0" presId="urn:microsoft.com/office/officeart/2016/7/layout/VerticalSolidActionList"/>
    <dgm:cxn modelId="{1952E422-2267-4B96-9740-2939D226BD77}" type="presParOf" srcId="{9F93F599-5B8B-4B57-8C35-8F30CF8AC360}" destId="{C10A4D95-6D8A-432D-B58E-0224B7BD20D3}"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7D66FB-3766-4B74-A5B8-2BAC421EE92B}">
      <dsp:nvSpPr>
        <dsp:cNvPr id="0" name=""/>
        <dsp:cNvSpPr/>
      </dsp:nvSpPr>
      <dsp:spPr>
        <a:xfrm rot="16200000">
          <a:off x="2338" y="1178"/>
          <a:ext cx="4348981" cy="4348981"/>
        </a:xfrm>
        <a:prstGeom prst="upArrow">
          <a:avLst>
            <a:gd name="adj1" fmla="val 50000"/>
            <a:gd name="adj2" fmla="val 35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mn-lt"/>
            </a:rPr>
            <a:t>If we continue to look for problems, we will continue to find problems</a:t>
          </a:r>
        </a:p>
      </dsp:txBody>
      <dsp:txXfrm rot="5400000">
        <a:off x="763410" y="1088423"/>
        <a:ext cx="3587909" cy="2174491"/>
      </dsp:txXfrm>
    </dsp:sp>
    <dsp:sp modelId="{0A37B85C-DA3E-44A0-8839-A75E16EFADAC}">
      <dsp:nvSpPr>
        <dsp:cNvPr id="0" name=""/>
        <dsp:cNvSpPr/>
      </dsp:nvSpPr>
      <dsp:spPr>
        <a:xfrm rot="5400000">
          <a:off x="6164280" y="1178"/>
          <a:ext cx="4348981" cy="4348981"/>
        </a:xfrm>
        <a:prstGeom prst="upArrow">
          <a:avLst>
            <a:gd name="adj1" fmla="val 50000"/>
            <a:gd name="adj2" fmla="val 35000"/>
          </a:avLst>
        </a:prstGeom>
        <a:solidFill>
          <a:srgbClr val="00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mn-lt"/>
            </a:rPr>
            <a:t>If we look for what is/has been the best, and learn from it, we can improve and magnify our successes</a:t>
          </a:r>
        </a:p>
      </dsp:txBody>
      <dsp:txXfrm rot="-5400000">
        <a:off x="6164280" y="1088423"/>
        <a:ext cx="3587909" cy="21744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A8F8A8-1F15-433B-A38F-6147F34549E0}">
      <dsp:nvSpPr>
        <dsp:cNvPr id="0" name=""/>
        <dsp:cNvSpPr/>
      </dsp:nvSpPr>
      <dsp:spPr>
        <a:xfrm>
          <a:off x="5064908" y="3390310"/>
          <a:ext cx="3782208" cy="1599716"/>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t" anchorCtr="0">
          <a:noAutofit/>
        </a:bodyPr>
        <a:lstStyle/>
        <a:p>
          <a:pPr marL="228600" lvl="1" indent="-228600" algn="l" defTabSz="977900">
            <a:lnSpc>
              <a:spcPct val="90000"/>
            </a:lnSpc>
            <a:spcBef>
              <a:spcPct val="0"/>
            </a:spcBef>
            <a:spcAft>
              <a:spcPct val="15000"/>
            </a:spcAft>
            <a:buNone/>
          </a:pPr>
          <a:r>
            <a:rPr lang="en-US" sz="2200" b="0" i="0" u="none" kern="1200">
              <a:latin typeface="+mn-lt"/>
              <a:cs typeface="Calibri Light" panose="020F0302020204030204" pitchFamily="34" charset="0"/>
            </a:rPr>
            <a:t>   </a:t>
          </a:r>
          <a:r>
            <a:rPr lang="en-US" sz="2200" b="1" i="0" u="none" kern="1200">
              <a:latin typeface="+mn-lt"/>
              <a:cs typeface="Calibri Light" panose="020F0302020204030204" pitchFamily="34" charset="0"/>
            </a:rPr>
            <a:t>WHAT SHOULD BE</a:t>
          </a:r>
          <a:r>
            <a:rPr lang="en-US" sz="2200" b="0" i="0" u="none" kern="1200">
              <a:latin typeface="+mn-lt"/>
              <a:cs typeface="Calibri Light" panose="020F0302020204030204" pitchFamily="34" charset="0"/>
            </a:rPr>
            <a:t>: Prioritize and strategize</a:t>
          </a:r>
          <a:endParaRPr lang="en-US" sz="2200" b="0" i="0" u="none" kern="1200" dirty="0">
            <a:latin typeface="+mn-lt"/>
            <a:cs typeface="Calibri Light" panose="020F0302020204030204" pitchFamily="34" charset="0"/>
          </a:endParaRPr>
        </a:p>
      </dsp:txBody>
      <dsp:txXfrm>
        <a:off x="6234712" y="3825380"/>
        <a:ext cx="2577263" cy="1129505"/>
      </dsp:txXfrm>
    </dsp:sp>
    <dsp:sp modelId="{BC1248F1-73E4-43F6-9569-3D9217944132}">
      <dsp:nvSpPr>
        <dsp:cNvPr id="0" name=""/>
        <dsp:cNvSpPr/>
      </dsp:nvSpPr>
      <dsp:spPr>
        <a:xfrm>
          <a:off x="0" y="3366714"/>
          <a:ext cx="3782208" cy="1599716"/>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t" anchorCtr="0">
          <a:noAutofit/>
        </a:bodyPr>
        <a:lstStyle/>
        <a:p>
          <a:pPr marL="228600" lvl="1" indent="-228600" algn="l" defTabSz="977900">
            <a:lnSpc>
              <a:spcPct val="90000"/>
            </a:lnSpc>
            <a:spcBef>
              <a:spcPct val="0"/>
            </a:spcBef>
            <a:spcAft>
              <a:spcPct val="15000"/>
            </a:spcAft>
            <a:buNone/>
          </a:pPr>
          <a:r>
            <a:rPr lang="en-US" sz="2200" b="0" i="0" u="none" kern="1200">
              <a:latin typeface="+mn-lt"/>
              <a:cs typeface="Calibri Light" panose="020F0302020204030204" pitchFamily="34" charset="0"/>
            </a:rPr>
            <a:t>   </a:t>
          </a:r>
          <a:r>
            <a:rPr lang="en-US" sz="2200" b="1" i="0" u="none" kern="1200">
              <a:latin typeface="+mn-lt"/>
              <a:cs typeface="Calibri Light" panose="020F0302020204030204" pitchFamily="34" charset="0"/>
            </a:rPr>
            <a:t>WHAT WILL BE</a:t>
          </a:r>
          <a:r>
            <a:rPr lang="en-US" sz="2200" b="0" i="0" u="none" kern="1200">
              <a:latin typeface="+mn-lt"/>
              <a:cs typeface="Calibri Light" panose="020F0302020204030204" pitchFamily="34" charset="0"/>
            </a:rPr>
            <a:t>: </a:t>
          </a:r>
          <a:br>
            <a:rPr lang="en-US" sz="2200" b="0" i="0" u="none" kern="1200">
              <a:latin typeface="+mn-lt"/>
              <a:cs typeface="Calibri Light" panose="020F0302020204030204" pitchFamily="34" charset="0"/>
            </a:rPr>
          </a:br>
          <a:r>
            <a:rPr lang="en-US" sz="2200" b="0" i="0" u="none" kern="1200">
              <a:latin typeface="+mn-lt"/>
              <a:cs typeface="Calibri Light" panose="020F0302020204030204" pitchFamily="34" charset="0"/>
            </a:rPr>
            <a:t>Create and execute what will be</a:t>
          </a:r>
          <a:endParaRPr lang="en-US" sz="2200" b="0" i="0" u="none" kern="1200" dirty="0">
            <a:latin typeface="+mn-lt"/>
            <a:cs typeface="Calibri Light" panose="020F0302020204030204" pitchFamily="34" charset="0"/>
          </a:endParaRPr>
        </a:p>
      </dsp:txBody>
      <dsp:txXfrm>
        <a:off x="35141" y="3801784"/>
        <a:ext cx="2577263" cy="1129505"/>
      </dsp:txXfrm>
    </dsp:sp>
    <dsp:sp modelId="{B8CA1292-F553-4C69-8790-F0B4312888CB}">
      <dsp:nvSpPr>
        <dsp:cNvPr id="0" name=""/>
        <dsp:cNvSpPr/>
      </dsp:nvSpPr>
      <dsp:spPr>
        <a:xfrm>
          <a:off x="5064908" y="0"/>
          <a:ext cx="3782208" cy="1599716"/>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t" anchorCtr="0">
          <a:noAutofit/>
        </a:bodyPr>
        <a:lstStyle/>
        <a:p>
          <a:pPr marL="228600" lvl="1" indent="-228600" algn="l" defTabSz="977900">
            <a:lnSpc>
              <a:spcPct val="90000"/>
            </a:lnSpc>
            <a:spcBef>
              <a:spcPct val="0"/>
            </a:spcBef>
            <a:spcAft>
              <a:spcPct val="15000"/>
            </a:spcAft>
            <a:buNone/>
          </a:pPr>
          <a:r>
            <a:rPr lang="en-US" sz="2200" b="0" i="0" kern="1200">
              <a:latin typeface="+mn-lt"/>
              <a:cs typeface="Calibri Light" panose="020F0302020204030204" pitchFamily="34" charset="0"/>
            </a:rPr>
            <a:t>   </a:t>
          </a:r>
          <a:r>
            <a:rPr lang="en-US" sz="2200" b="1" i="0" u="none" kern="1200">
              <a:latin typeface="+mn-lt"/>
              <a:cs typeface="Calibri Light" panose="020F0302020204030204" pitchFamily="34" charset="0"/>
            </a:rPr>
            <a:t>WHAT MIGHT BE</a:t>
          </a:r>
          <a:r>
            <a:rPr lang="en-US" sz="2200" b="0" i="0" u="none" kern="1200">
              <a:latin typeface="+mn-lt"/>
              <a:cs typeface="Calibri Light" panose="020F0302020204030204" pitchFamily="34" charset="0"/>
            </a:rPr>
            <a:t>: Envision what else is possible</a:t>
          </a:r>
          <a:endParaRPr lang="en-US" sz="2200" b="0" i="0" u="none" kern="1200" dirty="0">
            <a:latin typeface="+mn-lt"/>
            <a:cs typeface="Calibri Light" panose="020F0302020204030204" pitchFamily="34" charset="0"/>
          </a:endParaRPr>
        </a:p>
      </dsp:txBody>
      <dsp:txXfrm>
        <a:off x="6234712" y="35141"/>
        <a:ext cx="2577263" cy="1129505"/>
      </dsp:txXfrm>
    </dsp:sp>
    <dsp:sp modelId="{0478F836-4522-4370-8362-B550FD20C48E}">
      <dsp:nvSpPr>
        <dsp:cNvPr id="0" name=""/>
        <dsp:cNvSpPr/>
      </dsp:nvSpPr>
      <dsp:spPr>
        <a:xfrm>
          <a:off x="0" y="0"/>
          <a:ext cx="3782208" cy="1599716"/>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t" anchorCtr="0">
          <a:noAutofit/>
        </a:bodyPr>
        <a:lstStyle/>
        <a:p>
          <a:pPr marL="228600" lvl="1" indent="-228600" algn="l" defTabSz="977900">
            <a:lnSpc>
              <a:spcPct val="90000"/>
            </a:lnSpc>
            <a:spcBef>
              <a:spcPct val="0"/>
            </a:spcBef>
            <a:spcAft>
              <a:spcPct val="15000"/>
            </a:spcAft>
            <a:buFont typeface="Arial" panose="020B0604020202020204" pitchFamily="34" charset="0"/>
            <a:buNone/>
          </a:pPr>
          <a:r>
            <a:rPr lang="en-US" sz="2200" b="1" i="0" kern="1200" dirty="0">
              <a:latin typeface="+mn-lt"/>
              <a:cs typeface="Calibri Light" panose="020F0302020204030204" pitchFamily="34" charset="0"/>
            </a:rPr>
            <a:t>   </a:t>
          </a:r>
          <a:r>
            <a:rPr lang="en-US" sz="2200" b="1" i="0" u="none" kern="1200" dirty="0">
              <a:latin typeface="+mn-lt"/>
              <a:cs typeface="Calibri Light" panose="020F0302020204030204" pitchFamily="34" charset="0"/>
            </a:rPr>
            <a:t>WHAT IS: </a:t>
          </a:r>
          <a:br>
            <a:rPr lang="en-US" sz="2200" b="1" i="0" u="none" kern="1200" dirty="0">
              <a:latin typeface="+mn-lt"/>
              <a:cs typeface="Calibri Light" panose="020F0302020204030204" pitchFamily="34" charset="0"/>
            </a:rPr>
          </a:br>
          <a:r>
            <a:rPr lang="en-US" sz="2200" b="0" i="0" u="none" kern="1200" dirty="0">
              <a:latin typeface="+mn-lt"/>
              <a:cs typeface="Calibri Light" panose="020F0302020204030204" pitchFamily="34" charset="0"/>
            </a:rPr>
            <a:t>Appreciate what already is</a:t>
          </a:r>
        </a:p>
      </dsp:txBody>
      <dsp:txXfrm>
        <a:off x="35141" y="35141"/>
        <a:ext cx="2577263" cy="1129505"/>
      </dsp:txXfrm>
    </dsp:sp>
    <dsp:sp modelId="{9240E7F0-D8F0-4064-9DA6-1B27EE74C651}">
      <dsp:nvSpPr>
        <dsp:cNvPr id="0" name=""/>
        <dsp:cNvSpPr/>
      </dsp:nvSpPr>
      <dsp:spPr>
        <a:xfrm>
          <a:off x="2208951" y="284949"/>
          <a:ext cx="2164615" cy="2164615"/>
        </a:xfrm>
        <a:prstGeom prst="pieWedge">
          <a:avLst/>
        </a:prstGeom>
        <a:solidFill>
          <a:srgbClr val="00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cap="small" baseline="0">
              <a:latin typeface="+mn-lt"/>
            </a:rPr>
            <a:t>Discover</a:t>
          </a:r>
          <a:endParaRPr lang="en-US" sz="2400" b="1" kern="1200" cap="small" baseline="0" dirty="0">
            <a:latin typeface="+mn-lt"/>
          </a:endParaRPr>
        </a:p>
      </dsp:txBody>
      <dsp:txXfrm>
        <a:off x="2842952" y="918950"/>
        <a:ext cx="1530614" cy="1530614"/>
      </dsp:txXfrm>
    </dsp:sp>
    <dsp:sp modelId="{F5901A91-0ADD-4C6E-9E62-6A4F91EDD50D}">
      <dsp:nvSpPr>
        <dsp:cNvPr id="0" name=""/>
        <dsp:cNvSpPr/>
      </dsp:nvSpPr>
      <dsp:spPr>
        <a:xfrm rot="5400000">
          <a:off x="4473549" y="284949"/>
          <a:ext cx="2164615" cy="2164615"/>
        </a:xfrm>
        <a:prstGeom prst="pieWedge">
          <a:avLst/>
        </a:prstGeom>
        <a:solidFill>
          <a:srgbClr val="00808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cap="small" baseline="0">
              <a:latin typeface="+mn-lt"/>
            </a:rPr>
            <a:t>Dream</a:t>
          </a:r>
          <a:endParaRPr lang="en-US" sz="2400" b="1" kern="1200" cap="small" baseline="0" dirty="0">
            <a:latin typeface="+mn-lt"/>
          </a:endParaRPr>
        </a:p>
      </dsp:txBody>
      <dsp:txXfrm rot="-5400000">
        <a:off x="4473549" y="918950"/>
        <a:ext cx="1530614" cy="1530614"/>
      </dsp:txXfrm>
    </dsp:sp>
    <dsp:sp modelId="{C5829B05-25DA-4045-B17D-1051A7240C45}">
      <dsp:nvSpPr>
        <dsp:cNvPr id="0" name=""/>
        <dsp:cNvSpPr/>
      </dsp:nvSpPr>
      <dsp:spPr>
        <a:xfrm rot="10800000">
          <a:off x="4473549" y="2549547"/>
          <a:ext cx="2164615" cy="2164615"/>
        </a:xfrm>
        <a:prstGeom prst="pieWedge">
          <a:avLst/>
        </a:prstGeom>
        <a:solidFill>
          <a:srgbClr val="0099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cap="small" baseline="0">
              <a:latin typeface="+mn-lt"/>
            </a:rPr>
            <a:t>Design</a:t>
          </a:r>
          <a:endParaRPr lang="en-US" sz="2400" b="1" kern="1200" cap="small" baseline="0" dirty="0">
            <a:latin typeface="+mn-lt"/>
          </a:endParaRPr>
        </a:p>
      </dsp:txBody>
      <dsp:txXfrm rot="10800000">
        <a:off x="4473549" y="2549547"/>
        <a:ext cx="1530614" cy="1530614"/>
      </dsp:txXfrm>
    </dsp:sp>
    <dsp:sp modelId="{2E5ACCC0-7A24-426B-B806-31E2792EF168}">
      <dsp:nvSpPr>
        <dsp:cNvPr id="0" name=""/>
        <dsp:cNvSpPr/>
      </dsp:nvSpPr>
      <dsp:spPr>
        <a:xfrm rot="16200000">
          <a:off x="2208951" y="2549547"/>
          <a:ext cx="2164615" cy="2164615"/>
        </a:xfrm>
        <a:prstGeom prst="pieWedge">
          <a:avLst/>
        </a:prstGeom>
        <a:solidFill>
          <a:srgbClr val="0066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cap="small" baseline="0">
              <a:latin typeface="+mn-lt"/>
            </a:rPr>
            <a:t>Deliver</a:t>
          </a:r>
          <a:endParaRPr lang="en-US" sz="2400" b="1" kern="1200" cap="small" baseline="0" dirty="0">
            <a:latin typeface="+mn-lt"/>
          </a:endParaRPr>
        </a:p>
      </dsp:txBody>
      <dsp:txXfrm rot="5400000">
        <a:off x="2842952" y="2549547"/>
        <a:ext cx="1530614" cy="1530614"/>
      </dsp:txXfrm>
    </dsp:sp>
    <dsp:sp modelId="{D355D6EB-23D4-493C-9085-48445F61837D}">
      <dsp:nvSpPr>
        <dsp:cNvPr id="0" name=""/>
        <dsp:cNvSpPr/>
      </dsp:nvSpPr>
      <dsp:spPr>
        <a:xfrm>
          <a:off x="4049874" y="2049636"/>
          <a:ext cx="747367" cy="649884"/>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56A862A-A43E-449C-A913-CB5F7039CE52}">
      <dsp:nvSpPr>
        <dsp:cNvPr id="0" name=""/>
        <dsp:cNvSpPr/>
      </dsp:nvSpPr>
      <dsp:spPr>
        <a:xfrm rot="10800000">
          <a:off x="4049874" y="2299591"/>
          <a:ext cx="747367" cy="649884"/>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61080C-D4B0-4349-8494-5FC498B6370A}">
      <dsp:nvSpPr>
        <dsp:cNvPr id="0" name=""/>
        <dsp:cNvSpPr/>
      </dsp:nvSpPr>
      <dsp:spPr>
        <a:xfrm>
          <a:off x="2250261" y="2715"/>
          <a:ext cx="5354825" cy="1406697"/>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3898" tIns="357301" rIns="103898" bIns="357301"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latin typeface="Arial Nova" panose="020B0504020202020204" pitchFamily="34" charset="0"/>
            </a:rPr>
            <a:t>Standard rounding times on inpatient units</a:t>
          </a:r>
        </a:p>
        <a:p>
          <a:pPr marL="0" lvl="0" indent="0" algn="l" defTabSz="800100">
            <a:lnSpc>
              <a:spcPct val="90000"/>
            </a:lnSpc>
            <a:spcBef>
              <a:spcPct val="0"/>
            </a:spcBef>
            <a:spcAft>
              <a:spcPct val="35000"/>
            </a:spcAft>
            <a:buFont typeface="Arial" panose="020B0604020202020204" pitchFamily="34" charset="0"/>
            <a:buNone/>
          </a:pPr>
          <a:r>
            <a:rPr lang="en-US" sz="1800" kern="1200" dirty="0">
              <a:latin typeface="Arial Nova" panose="020B0504020202020204" pitchFamily="34" charset="0"/>
            </a:rPr>
            <a:t>Clinical teams attend grand rounds together</a:t>
          </a:r>
        </a:p>
        <a:p>
          <a:pPr marL="0" lvl="0" indent="0" algn="l" defTabSz="800100">
            <a:lnSpc>
              <a:spcPct val="90000"/>
            </a:lnSpc>
            <a:spcBef>
              <a:spcPct val="0"/>
            </a:spcBef>
            <a:spcAft>
              <a:spcPct val="35000"/>
            </a:spcAft>
            <a:buFont typeface="Arial" panose="020B0604020202020204" pitchFamily="34" charset="0"/>
            <a:buNone/>
          </a:pPr>
          <a:r>
            <a:rPr lang="en-US" sz="1800" kern="1200" dirty="0">
              <a:latin typeface="Arial Nova" panose="020B0504020202020204" pitchFamily="34" charset="0"/>
            </a:rPr>
            <a:t>Quarterly well-being afternoons without didactics</a:t>
          </a:r>
        </a:p>
      </dsp:txBody>
      <dsp:txXfrm>
        <a:off x="2250261" y="2715"/>
        <a:ext cx="5354825" cy="1406697"/>
      </dsp:txXfrm>
    </dsp:sp>
    <dsp:sp modelId="{8A2F9B81-AAD3-4805-9368-D07EB252996C}">
      <dsp:nvSpPr>
        <dsp:cNvPr id="0" name=""/>
        <dsp:cNvSpPr/>
      </dsp:nvSpPr>
      <dsp:spPr>
        <a:xfrm>
          <a:off x="2212" y="2715"/>
          <a:ext cx="2248049" cy="1406697"/>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0840" tIns="138950" rIns="70840" bIns="13895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rial Nova" panose="020B0504020202020204" pitchFamily="34" charset="0"/>
            </a:rPr>
            <a:t>Protected  Time</a:t>
          </a:r>
        </a:p>
      </dsp:txBody>
      <dsp:txXfrm>
        <a:off x="2212" y="2715"/>
        <a:ext cx="2248049" cy="1406697"/>
      </dsp:txXfrm>
    </dsp:sp>
    <dsp:sp modelId="{9CF65291-34D1-46BA-BF16-CEE0B6451CEE}">
      <dsp:nvSpPr>
        <dsp:cNvPr id="0" name=""/>
        <dsp:cNvSpPr/>
      </dsp:nvSpPr>
      <dsp:spPr>
        <a:xfrm>
          <a:off x="2250261" y="1493814"/>
          <a:ext cx="5354825" cy="1406697"/>
        </a:xfrm>
        <a:prstGeom prst="rect">
          <a:avLst/>
        </a:prstGeom>
        <a:solidFill>
          <a:schemeClr val="accent5">
            <a:tint val="40000"/>
            <a:alpha val="90000"/>
            <a:hueOff val="-2246587"/>
            <a:satOff val="-7611"/>
            <a:lumOff val="-976"/>
            <a:alphaOff val="0"/>
          </a:schemeClr>
        </a:solidFill>
        <a:ln w="6350" cap="flat" cmpd="sng" algn="ctr">
          <a:solidFill>
            <a:schemeClr val="accent5">
              <a:tint val="40000"/>
              <a:alpha val="90000"/>
              <a:hueOff val="-2246587"/>
              <a:satOff val="-7611"/>
              <a:lumOff val="-976"/>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3898" tIns="357301" rIns="103898" bIns="357301" numCol="1" spcCol="1270" anchor="ctr" anchorCtr="0">
          <a:noAutofit/>
        </a:bodyPr>
        <a:lstStyle/>
        <a:p>
          <a:pPr marL="0" lvl="0" indent="0" algn="l" defTabSz="889000">
            <a:lnSpc>
              <a:spcPct val="90000"/>
            </a:lnSpc>
            <a:spcBef>
              <a:spcPct val="0"/>
            </a:spcBef>
            <a:spcAft>
              <a:spcPct val="35000"/>
            </a:spcAft>
            <a:buNone/>
          </a:pPr>
          <a:r>
            <a:rPr lang="en-US" sz="1800" kern="1200" dirty="0">
              <a:latin typeface="Arial Nova" panose="020B0504020202020204" pitchFamily="34" charset="0"/>
            </a:rPr>
            <a:t>Resident nutrition taskforce</a:t>
          </a:r>
        </a:p>
        <a:p>
          <a:pPr marL="0" lvl="0" indent="0" algn="l" defTabSz="889000">
            <a:lnSpc>
              <a:spcPct val="90000"/>
            </a:lnSpc>
            <a:spcBef>
              <a:spcPct val="0"/>
            </a:spcBef>
            <a:spcAft>
              <a:spcPct val="35000"/>
            </a:spcAft>
            <a:buNone/>
          </a:pPr>
          <a:r>
            <a:rPr lang="en-US" sz="1800" kern="1200" dirty="0">
              <a:latin typeface="Arial Nova" panose="020B0504020202020204" pitchFamily="34" charset="0"/>
            </a:rPr>
            <a:t>Weekly well-being lunch sessions</a:t>
          </a:r>
        </a:p>
        <a:p>
          <a:pPr marL="0" marR="0" lvl="0" indent="0" algn="l" defTabSz="914400" eaLnBrk="1" fontAlgn="auto" latinLnBrk="0" hangingPunct="1">
            <a:lnSpc>
              <a:spcPct val="100000"/>
            </a:lnSpc>
            <a:spcBef>
              <a:spcPct val="0"/>
            </a:spcBef>
            <a:spcAft>
              <a:spcPts val="0"/>
            </a:spcAft>
            <a:buClrTx/>
            <a:buSzTx/>
            <a:buFontTx/>
            <a:buNone/>
            <a:tabLst/>
            <a:defRPr/>
          </a:pPr>
          <a:r>
            <a:rPr lang="en-US" sz="1800" kern="1200" dirty="0">
              <a:latin typeface="Arial Nova" panose="020B0504020202020204" pitchFamily="34" charset="0"/>
            </a:rPr>
            <a:t>Online referral lists (e.g. medical, child care) </a:t>
          </a:r>
        </a:p>
      </dsp:txBody>
      <dsp:txXfrm>
        <a:off x="2250261" y="1493814"/>
        <a:ext cx="5354825" cy="1406697"/>
      </dsp:txXfrm>
    </dsp:sp>
    <dsp:sp modelId="{21680572-6991-44C6-936C-AB277075B282}">
      <dsp:nvSpPr>
        <dsp:cNvPr id="0" name=""/>
        <dsp:cNvSpPr/>
      </dsp:nvSpPr>
      <dsp:spPr>
        <a:xfrm>
          <a:off x="2212" y="1493814"/>
          <a:ext cx="2248049" cy="1406697"/>
        </a:xfrm>
        <a:prstGeom prst="rect">
          <a:avLst/>
        </a:prstGeom>
        <a:gradFill rotWithShape="0">
          <a:gsLst>
            <a:gs pos="0">
              <a:schemeClr val="accent5">
                <a:hueOff val="-2252848"/>
                <a:satOff val="-5806"/>
                <a:lumOff val="-3922"/>
                <a:alphaOff val="0"/>
                <a:satMod val="103000"/>
                <a:lumMod val="102000"/>
                <a:tint val="94000"/>
              </a:schemeClr>
            </a:gs>
            <a:gs pos="50000">
              <a:schemeClr val="accent5">
                <a:hueOff val="-2252848"/>
                <a:satOff val="-5806"/>
                <a:lumOff val="-3922"/>
                <a:alphaOff val="0"/>
                <a:satMod val="110000"/>
                <a:lumMod val="100000"/>
                <a:shade val="100000"/>
              </a:schemeClr>
            </a:gs>
            <a:gs pos="100000">
              <a:schemeClr val="accent5">
                <a:hueOff val="-2252848"/>
                <a:satOff val="-5806"/>
                <a:lumOff val="-3922"/>
                <a:alphaOff val="0"/>
                <a:lumMod val="99000"/>
                <a:satMod val="120000"/>
                <a:shade val="78000"/>
              </a:schemeClr>
            </a:gs>
          </a:gsLst>
          <a:lin ang="5400000" scaled="0"/>
        </a:gradFill>
        <a:ln w="6350" cap="flat" cmpd="sng" algn="ctr">
          <a:solidFill>
            <a:schemeClr val="accent5">
              <a:hueOff val="-2252848"/>
              <a:satOff val="-5806"/>
              <a:lumOff val="-3922"/>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0840" tIns="138950" rIns="70840" bIns="138950" numCol="1" spcCol="1270" anchor="ctr" anchorCtr="0">
          <a:noAutofit/>
        </a:bodyPr>
        <a:lstStyle/>
        <a:p>
          <a:pPr marL="0" lvl="0" indent="0" algn="ctr" defTabSz="1066800">
            <a:lnSpc>
              <a:spcPct val="90000"/>
            </a:lnSpc>
            <a:spcBef>
              <a:spcPct val="0"/>
            </a:spcBef>
            <a:spcAft>
              <a:spcPct val="35000"/>
            </a:spcAft>
            <a:buNone/>
          </a:pPr>
          <a:r>
            <a:rPr lang="en-US" sz="2400" b="1" kern="1200">
              <a:latin typeface="Arial Nova" panose="020B0504020202020204" pitchFamily="34" charset="0"/>
              <a:ea typeface="+mn-ea"/>
              <a:cs typeface="+mn-cs"/>
            </a:rPr>
            <a:t>Health</a:t>
          </a:r>
          <a:endParaRPr lang="en-US" sz="2800" b="1" kern="1200" dirty="0">
            <a:latin typeface="Arial Nova" panose="020B0504020202020204" pitchFamily="34" charset="0"/>
            <a:ea typeface="+mn-ea"/>
            <a:cs typeface="+mn-cs"/>
          </a:endParaRPr>
        </a:p>
      </dsp:txBody>
      <dsp:txXfrm>
        <a:off x="2212" y="1493814"/>
        <a:ext cx="2248049" cy="1406697"/>
      </dsp:txXfrm>
    </dsp:sp>
    <dsp:sp modelId="{A1F3A874-4AC1-4AA1-8895-BA217AD2A20C}">
      <dsp:nvSpPr>
        <dsp:cNvPr id="0" name=""/>
        <dsp:cNvSpPr/>
      </dsp:nvSpPr>
      <dsp:spPr>
        <a:xfrm>
          <a:off x="2250261" y="2984913"/>
          <a:ext cx="5354825" cy="1406697"/>
        </a:xfrm>
        <a:prstGeom prst="rect">
          <a:avLst/>
        </a:prstGeom>
        <a:solidFill>
          <a:schemeClr val="accent5">
            <a:tint val="40000"/>
            <a:alpha val="90000"/>
            <a:hueOff val="-4493175"/>
            <a:satOff val="-15221"/>
            <a:lumOff val="-1952"/>
            <a:alphaOff val="0"/>
          </a:schemeClr>
        </a:solidFill>
        <a:ln w="6350" cap="flat" cmpd="sng" algn="ctr">
          <a:solidFill>
            <a:schemeClr val="accent5">
              <a:tint val="40000"/>
              <a:alpha val="90000"/>
              <a:hueOff val="-4493175"/>
              <a:satOff val="-15221"/>
              <a:lumOff val="-1952"/>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3898" tIns="357301" rIns="103898" bIns="357301"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Interdisciplinary Social Hours</a:t>
          </a:r>
          <a:endParaRPr lang="en-US" sz="1800" kern="1200" dirty="0">
            <a:latin typeface="Arial Nova" panose="020B0504020202020204" pitchFamily="34" charset="0"/>
            <a:ea typeface="+mn-ea"/>
            <a:cs typeface="+mn-cs"/>
          </a:endParaRPr>
        </a:p>
        <a:p>
          <a:pPr marL="0" lvl="0" indent="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Balint and Process Groups</a:t>
          </a:r>
        </a:p>
        <a:p>
          <a:pPr marL="0" lvl="0" indent="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Weekly events memo to lessen email burden</a:t>
          </a:r>
          <a:endParaRPr lang="en-US" sz="1800" kern="1200" dirty="0">
            <a:latin typeface="Arial Nova" panose="020B0504020202020204" pitchFamily="34" charset="0"/>
            <a:ea typeface="+mn-ea"/>
            <a:cs typeface="+mn-cs"/>
          </a:endParaRPr>
        </a:p>
      </dsp:txBody>
      <dsp:txXfrm>
        <a:off x="2250261" y="2984913"/>
        <a:ext cx="5354825" cy="1406697"/>
      </dsp:txXfrm>
    </dsp:sp>
    <dsp:sp modelId="{B442B678-C9D5-48D7-9A5A-FD91BD4D6134}">
      <dsp:nvSpPr>
        <dsp:cNvPr id="0" name=""/>
        <dsp:cNvSpPr/>
      </dsp:nvSpPr>
      <dsp:spPr>
        <a:xfrm>
          <a:off x="2212" y="2984913"/>
          <a:ext cx="2248049" cy="1406697"/>
        </a:xfrm>
        <a:prstGeom prst="rect">
          <a:avLst/>
        </a:prstGeom>
        <a:gradFill rotWithShape="0">
          <a:gsLst>
            <a:gs pos="0">
              <a:schemeClr val="accent5">
                <a:hueOff val="-4505695"/>
                <a:satOff val="-11613"/>
                <a:lumOff val="-7843"/>
                <a:alphaOff val="0"/>
                <a:satMod val="103000"/>
                <a:lumMod val="102000"/>
                <a:tint val="94000"/>
              </a:schemeClr>
            </a:gs>
            <a:gs pos="50000">
              <a:schemeClr val="accent5">
                <a:hueOff val="-4505695"/>
                <a:satOff val="-11613"/>
                <a:lumOff val="-7843"/>
                <a:alphaOff val="0"/>
                <a:satMod val="110000"/>
                <a:lumMod val="100000"/>
                <a:shade val="100000"/>
              </a:schemeClr>
            </a:gs>
            <a:gs pos="100000">
              <a:schemeClr val="accent5">
                <a:hueOff val="-4505695"/>
                <a:satOff val="-11613"/>
                <a:lumOff val="-7843"/>
                <a:alphaOff val="0"/>
                <a:lumMod val="99000"/>
                <a:satMod val="120000"/>
                <a:shade val="78000"/>
              </a:schemeClr>
            </a:gs>
          </a:gsLst>
          <a:lin ang="5400000" scaled="0"/>
        </a:gradFill>
        <a:ln w="6350" cap="flat" cmpd="sng" algn="ctr">
          <a:solidFill>
            <a:schemeClr val="accent5">
              <a:hueOff val="-4505695"/>
              <a:satOff val="-11613"/>
              <a:lumOff val="-784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0840" tIns="138950" rIns="70840" bIns="138950" numCol="1" spcCol="1270" anchor="ctr" anchorCtr="0">
          <a:noAutofit/>
        </a:bodyPr>
        <a:lstStyle/>
        <a:p>
          <a:pPr marL="0" lvl="0" indent="0" algn="ctr" defTabSz="1066800">
            <a:lnSpc>
              <a:spcPct val="90000"/>
            </a:lnSpc>
            <a:spcBef>
              <a:spcPct val="0"/>
            </a:spcBef>
            <a:spcAft>
              <a:spcPct val="35000"/>
            </a:spcAft>
            <a:buNone/>
          </a:pPr>
          <a:r>
            <a:rPr lang="en-US" sz="2400" b="1" kern="1200">
              <a:latin typeface="Arial Nova" panose="020B0504020202020204" pitchFamily="34" charset="0"/>
              <a:ea typeface="+mn-ea"/>
              <a:cs typeface="+mn-cs"/>
            </a:rPr>
            <a:t>Community</a:t>
          </a:r>
          <a:endParaRPr lang="en-US" sz="2800" b="1" kern="1200" dirty="0">
            <a:latin typeface="Arial Nova" panose="020B0504020202020204" pitchFamily="34" charset="0"/>
            <a:ea typeface="+mn-ea"/>
            <a:cs typeface="+mn-cs"/>
          </a:endParaRPr>
        </a:p>
      </dsp:txBody>
      <dsp:txXfrm>
        <a:off x="2212" y="2984913"/>
        <a:ext cx="2248049" cy="1406697"/>
      </dsp:txXfrm>
    </dsp:sp>
    <dsp:sp modelId="{C10A4D95-6D8A-432D-B58E-0224B7BD20D3}">
      <dsp:nvSpPr>
        <dsp:cNvPr id="0" name=""/>
        <dsp:cNvSpPr/>
      </dsp:nvSpPr>
      <dsp:spPr>
        <a:xfrm>
          <a:off x="2250261" y="4476013"/>
          <a:ext cx="5354825" cy="1406697"/>
        </a:xfrm>
        <a:prstGeom prst="rect">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6739762"/>
              <a:satOff val="-22832"/>
              <a:lumOff val="-2928"/>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3898" tIns="357301" rIns="103898" bIns="357301"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latin typeface="Arial Nova" panose="020B0504020202020204" pitchFamily="34" charset="0"/>
              <a:ea typeface="+mn-ea"/>
              <a:cs typeface="+mn-cs"/>
            </a:rPr>
            <a:t>New role of Well-Being Chief Resident</a:t>
          </a:r>
        </a:p>
        <a:p>
          <a:pPr marL="0" lvl="0" indent="0" algn="l" defTabSz="800100">
            <a:lnSpc>
              <a:spcPct val="90000"/>
            </a:lnSpc>
            <a:spcBef>
              <a:spcPct val="0"/>
            </a:spcBef>
            <a:spcAft>
              <a:spcPct val="35000"/>
            </a:spcAft>
            <a:buFont typeface="Arial" panose="020B0604020202020204" pitchFamily="34" charset="0"/>
            <a:buNone/>
          </a:pPr>
          <a:r>
            <a:rPr lang="en-US" sz="1800" kern="1200" dirty="0">
              <a:latin typeface="Arial Nova" panose="020B0504020202020204" pitchFamily="34" charset="0"/>
              <a:ea typeface="+mn-ea"/>
              <a:cs typeface="+mn-cs"/>
            </a:rPr>
            <a:t>Physician Assistant hired for overnight H&amp;Ps</a:t>
          </a:r>
        </a:p>
        <a:p>
          <a:pPr marL="0" lvl="0" indent="0" algn="l" defTabSz="800100">
            <a:lnSpc>
              <a:spcPct val="90000"/>
            </a:lnSpc>
            <a:spcBef>
              <a:spcPct val="0"/>
            </a:spcBef>
            <a:spcAft>
              <a:spcPct val="35000"/>
            </a:spcAft>
            <a:buFont typeface="Arial" panose="020B0604020202020204" pitchFamily="34" charset="0"/>
            <a:buNone/>
          </a:pPr>
          <a:r>
            <a:rPr lang="en-US" sz="1800" kern="1200">
              <a:latin typeface="Arial Nova" panose="020B0504020202020204" pitchFamily="34" charset="0"/>
              <a:ea typeface="+mn-ea"/>
              <a:cs typeface="+mn-cs"/>
            </a:rPr>
            <a:t>Automated process for case logging</a:t>
          </a:r>
          <a:endParaRPr lang="en-US" sz="1800" kern="1200" dirty="0">
            <a:latin typeface="Arial Nova" panose="020B0504020202020204" pitchFamily="34" charset="0"/>
            <a:ea typeface="+mn-ea"/>
            <a:cs typeface="+mn-cs"/>
          </a:endParaRPr>
        </a:p>
      </dsp:txBody>
      <dsp:txXfrm>
        <a:off x="2250261" y="4476013"/>
        <a:ext cx="5354825" cy="1406697"/>
      </dsp:txXfrm>
    </dsp:sp>
    <dsp:sp modelId="{561898E4-09ED-46D3-B2B2-FE7C6AB1AAC2}">
      <dsp:nvSpPr>
        <dsp:cNvPr id="0" name=""/>
        <dsp:cNvSpPr/>
      </dsp:nvSpPr>
      <dsp:spPr>
        <a:xfrm>
          <a:off x="2212" y="4476013"/>
          <a:ext cx="2248049" cy="1406697"/>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0840" tIns="138950" rIns="70840" bIns="138950" numCol="1" spcCol="1270" anchor="ctr" anchorCtr="0">
          <a:noAutofit/>
        </a:bodyPr>
        <a:lstStyle/>
        <a:p>
          <a:pPr marL="0" lvl="0" indent="0" algn="ctr" defTabSz="889000">
            <a:lnSpc>
              <a:spcPct val="90000"/>
            </a:lnSpc>
            <a:spcBef>
              <a:spcPct val="0"/>
            </a:spcBef>
            <a:spcAft>
              <a:spcPct val="35000"/>
            </a:spcAft>
            <a:buNone/>
          </a:pPr>
          <a:r>
            <a:rPr lang="en-US" sz="2400" b="1" kern="1200" dirty="0">
              <a:latin typeface="Arial Nova" panose="020B0504020202020204" pitchFamily="34" charset="0"/>
              <a:ea typeface="+mn-ea"/>
              <a:cs typeface="+mn-cs"/>
            </a:rPr>
            <a:t>Administrative Support</a:t>
          </a:r>
        </a:p>
      </dsp:txBody>
      <dsp:txXfrm>
        <a:off x="2212" y="4476013"/>
        <a:ext cx="2248049" cy="1406697"/>
      </dsp:txXfrm>
    </dsp:sp>
  </dsp:spTree>
</dsp:drawing>
</file>

<file path=ppt/diagrams/layout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3.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068D27-1F40-4F74-ACF9-F5CC5B171CF5}" type="datetimeFigureOut">
              <a:rPr lang="en-US" smtClean="0"/>
              <a:pPr/>
              <a:t>6/3/2020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A4E110-05DC-4874-BB6B-F6F57F3DDE61}" type="slidenum">
              <a:rPr lang="en-US" smtClean="0"/>
              <a:pPr/>
              <a:t>‹#›</a:t>
            </a:fld>
            <a:endParaRPr lang="en-US"/>
          </a:p>
        </p:txBody>
      </p:sp>
    </p:spTree>
    <p:extLst>
      <p:ext uri="{BB962C8B-B14F-4D97-AF65-F5344CB8AC3E}">
        <p14:creationId xmlns:p14="http://schemas.microsoft.com/office/powerpoint/2010/main" val="1612939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EA4E110-05DC-4874-BB6B-F6F57F3DDE61}" type="slidenum">
              <a:rPr lang="en-US" smtClean="0"/>
              <a:pPr/>
              <a:t>1</a:t>
            </a:fld>
            <a:endParaRPr lang="en-US"/>
          </a:p>
        </p:txBody>
      </p:sp>
    </p:spTree>
    <p:extLst>
      <p:ext uri="{BB962C8B-B14F-4D97-AF65-F5344CB8AC3E}">
        <p14:creationId xmlns:p14="http://schemas.microsoft.com/office/powerpoint/2010/main" val="2421812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2</a:t>
            </a:fld>
            <a:endParaRPr lang="en-US"/>
          </a:p>
        </p:txBody>
      </p:sp>
    </p:spTree>
    <p:extLst>
      <p:ext uri="{BB962C8B-B14F-4D97-AF65-F5344CB8AC3E}">
        <p14:creationId xmlns:p14="http://schemas.microsoft.com/office/powerpoint/2010/main" val="2961752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3</a:t>
            </a:fld>
            <a:endParaRPr lang="en-US"/>
          </a:p>
        </p:txBody>
      </p:sp>
    </p:spTree>
    <p:extLst>
      <p:ext uri="{BB962C8B-B14F-4D97-AF65-F5344CB8AC3E}">
        <p14:creationId xmlns:p14="http://schemas.microsoft.com/office/powerpoint/2010/main" val="1395834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4</a:t>
            </a:fld>
            <a:endParaRPr lang="en-US"/>
          </a:p>
        </p:txBody>
      </p:sp>
    </p:spTree>
    <p:extLst>
      <p:ext uri="{BB962C8B-B14F-4D97-AF65-F5344CB8AC3E}">
        <p14:creationId xmlns:p14="http://schemas.microsoft.com/office/powerpoint/2010/main" val="11708246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5</a:t>
            </a:fld>
            <a:endParaRPr lang="en-US"/>
          </a:p>
        </p:txBody>
      </p:sp>
    </p:spTree>
    <p:extLst>
      <p:ext uri="{BB962C8B-B14F-4D97-AF65-F5344CB8AC3E}">
        <p14:creationId xmlns:p14="http://schemas.microsoft.com/office/powerpoint/2010/main" val="951601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6</a:t>
            </a:fld>
            <a:endParaRPr lang="en-US"/>
          </a:p>
        </p:txBody>
      </p:sp>
    </p:spTree>
    <p:extLst>
      <p:ext uri="{BB962C8B-B14F-4D97-AF65-F5344CB8AC3E}">
        <p14:creationId xmlns:p14="http://schemas.microsoft.com/office/powerpoint/2010/main" val="2601839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7</a:t>
            </a:fld>
            <a:endParaRPr lang="en-US"/>
          </a:p>
        </p:txBody>
      </p:sp>
    </p:spTree>
    <p:extLst>
      <p:ext uri="{BB962C8B-B14F-4D97-AF65-F5344CB8AC3E}">
        <p14:creationId xmlns:p14="http://schemas.microsoft.com/office/powerpoint/2010/main" val="1556710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8</a:t>
            </a:fld>
            <a:endParaRPr lang="en-US"/>
          </a:p>
        </p:txBody>
      </p:sp>
    </p:spTree>
    <p:extLst>
      <p:ext uri="{BB962C8B-B14F-4D97-AF65-F5344CB8AC3E}">
        <p14:creationId xmlns:p14="http://schemas.microsoft.com/office/powerpoint/2010/main" val="518889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9</a:t>
            </a:fld>
            <a:endParaRPr lang="en-US"/>
          </a:p>
        </p:txBody>
      </p:sp>
    </p:spTree>
    <p:extLst>
      <p:ext uri="{BB962C8B-B14F-4D97-AF65-F5344CB8AC3E}">
        <p14:creationId xmlns:p14="http://schemas.microsoft.com/office/powerpoint/2010/main" val="1810029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10</a:t>
            </a:fld>
            <a:endParaRPr lang="en-US"/>
          </a:p>
        </p:txBody>
      </p:sp>
    </p:spTree>
    <p:extLst>
      <p:ext uri="{BB962C8B-B14F-4D97-AF65-F5344CB8AC3E}">
        <p14:creationId xmlns:p14="http://schemas.microsoft.com/office/powerpoint/2010/main" val="13159837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11</a:t>
            </a:fld>
            <a:endParaRPr lang="en-US"/>
          </a:p>
        </p:txBody>
      </p:sp>
    </p:spTree>
    <p:extLst>
      <p:ext uri="{BB962C8B-B14F-4D97-AF65-F5344CB8AC3E}">
        <p14:creationId xmlns:p14="http://schemas.microsoft.com/office/powerpoint/2010/main" val="7476520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12</a:t>
            </a:fld>
            <a:endParaRPr lang="en-US"/>
          </a:p>
        </p:txBody>
      </p:sp>
    </p:spTree>
    <p:extLst>
      <p:ext uri="{BB962C8B-B14F-4D97-AF65-F5344CB8AC3E}">
        <p14:creationId xmlns:p14="http://schemas.microsoft.com/office/powerpoint/2010/main" val="42768549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13</a:t>
            </a:fld>
            <a:endParaRPr lang="en-US"/>
          </a:p>
        </p:txBody>
      </p:sp>
    </p:spTree>
    <p:extLst>
      <p:ext uri="{BB962C8B-B14F-4D97-AF65-F5344CB8AC3E}">
        <p14:creationId xmlns:p14="http://schemas.microsoft.com/office/powerpoint/2010/main" val="31016748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14</a:t>
            </a:fld>
            <a:endParaRPr lang="en-US"/>
          </a:p>
        </p:txBody>
      </p:sp>
    </p:spTree>
    <p:extLst>
      <p:ext uri="{BB962C8B-B14F-4D97-AF65-F5344CB8AC3E}">
        <p14:creationId xmlns:p14="http://schemas.microsoft.com/office/powerpoint/2010/main" val="176303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15</a:t>
            </a:fld>
            <a:endParaRPr lang="en-US"/>
          </a:p>
        </p:txBody>
      </p:sp>
    </p:spTree>
    <p:extLst>
      <p:ext uri="{BB962C8B-B14F-4D97-AF65-F5344CB8AC3E}">
        <p14:creationId xmlns:p14="http://schemas.microsoft.com/office/powerpoint/2010/main" val="954611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57F8D-41A5-3C4A-A462-FE7C10BECEC1}" type="slidenum">
              <a:rPr lang="en-US" smtClean="0"/>
              <a:t>16</a:t>
            </a:fld>
            <a:endParaRPr lang="en-US" dirty="0"/>
          </a:p>
        </p:txBody>
      </p:sp>
    </p:spTree>
    <p:extLst>
      <p:ext uri="{BB962C8B-B14F-4D97-AF65-F5344CB8AC3E}">
        <p14:creationId xmlns:p14="http://schemas.microsoft.com/office/powerpoint/2010/main" val="2177266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17</a:t>
            </a:fld>
            <a:endParaRPr lang="en-US"/>
          </a:p>
        </p:txBody>
      </p:sp>
    </p:spTree>
    <p:extLst>
      <p:ext uri="{BB962C8B-B14F-4D97-AF65-F5344CB8AC3E}">
        <p14:creationId xmlns:p14="http://schemas.microsoft.com/office/powerpoint/2010/main" val="1044565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dirty="0"/>
              <a:t>One example of an Appreciative Inquiry conducted by a residency program:</a:t>
            </a:r>
          </a:p>
          <a:p>
            <a:pPr marL="171450" indent="-171450">
              <a:buFont typeface="Arial" panose="020B0604020202020204" pitchFamily="34" charset="0"/>
              <a:buChar char="•"/>
            </a:pPr>
            <a:r>
              <a:rPr lang="en-US" dirty="0"/>
              <a:t>Leadership was</a:t>
            </a:r>
            <a:r>
              <a:rPr lang="en-US" baseline="0" dirty="0"/>
              <a:t> surprised to learn that much of what the residents prioritized for their own wellbeing would actually NOT have high cost: </a:t>
            </a:r>
          </a:p>
          <a:p>
            <a:pPr marL="628650" lvl="1" indent="-171450">
              <a:buFont typeface="Arial" panose="020B0604020202020204" pitchFamily="34" charset="0"/>
              <a:buChar char="•"/>
            </a:pPr>
            <a:r>
              <a:rPr lang="en-US" baseline="0" dirty="0"/>
              <a:t>Their time to be valued (and not have rounds interrupted because faculty meetings were scheduled in the morning)</a:t>
            </a:r>
          </a:p>
          <a:p>
            <a:pPr marL="628650" lvl="1" indent="-171450">
              <a:buFont typeface="Arial" panose="020B0604020202020204" pitchFamily="34" charset="0"/>
              <a:buChar char="•"/>
            </a:pPr>
            <a:r>
              <a:rPr lang="en-US" baseline="0" dirty="0"/>
              <a:t>Their supervisors to actively encourage them to attend journal clubs, grand rounds, and educational activities</a:t>
            </a:r>
          </a:p>
          <a:p>
            <a:pPr marL="628650" lvl="1" indent="-171450">
              <a:buFont typeface="Arial" panose="020B0604020202020204" pitchFamily="34" charset="0"/>
              <a:buChar char="•"/>
            </a:pPr>
            <a:r>
              <a:rPr lang="en-US" baseline="0" dirty="0"/>
              <a:t>To be valued as a meaningful member of the team with clear expectations for success</a:t>
            </a:r>
          </a:p>
          <a:p>
            <a:pPr marL="628650" lvl="1" indent="-171450">
              <a:buFont typeface="Arial" panose="020B0604020202020204" pitchFamily="34" charset="0"/>
              <a:buChar char="•"/>
            </a:pPr>
            <a:r>
              <a:rPr lang="en-US" baseline="0" dirty="0"/>
              <a:t>Practical solutions to workflow issues with the EMR and coverage</a:t>
            </a:r>
          </a:p>
          <a:p>
            <a:pPr marL="628650" lvl="1" indent="-171450">
              <a:buFont typeface="Arial" panose="020B0604020202020204" pitchFamily="34" charset="0"/>
              <a:buChar char="•"/>
            </a:pPr>
            <a:r>
              <a:rPr lang="en-US" baseline="0" dirty="0"/>
              <a:t>A physical environment which fosters community and self-care</a:t>
            </a:r>
          </a:p>
          <a:p>
            <a:pPr marL="457200" lvl="1" indent="0">
              <a:buFont typeface="Arial" panose="020B0604020202020204" pitchFamily="34" charset="0"/>
              <a:buNone/>
            </a:pPr>
            <a:endParaRPr lang="en-US" baseline="0" dirty="0"/>
          </a:p>
          <a:p>
            <a:pPr marL="0" indent="0">
              <a:buFont typeface="Arial" panose="020B0604020202020204" pitchFamily="34" charset="0"/>
              <a:buNone/>
            </a:pPr>
            <a:r>
              <a:rPr lang="en-US" baseline="0" dirty="0"/>
              <a:t>Frankly</a:t>
            </a:r>
            <a:r>
              <a:rPr lang="en-US" baseline="0"/>
              <a:t>, leadership </a:t>
            </a:r>
            <a:r>
              <a:rPr lang="en-US" baseline="0" dirty="0"/>
              <a:t>shouldn’t have been surprised, because we know what the contributors to physician burnout are lack of control, long work hours, issues of autonomy, isolation, neglect of self-care, putting others first, etc.!</a:t>
            </a: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557F8D-41A5-3C4A-A462-FE7C10BECEC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56654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19</a:t>
            </a:fld>
            <a:endParaRPr lang="en-US"/>
          </a:p>
        </p:txBody>
      </p:sp>
    </p:spTree>
    <p:extLst>
      <p:ext uri="{BB962C8B-B14F-4D97-AF65-F5344CB8AC3E}">
        <p14:creationId xmlns:p14="http://schemas.microsoft.com/office/powerpoint/2010/main" val="3913254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3317E-0E8E-EE40-9926-65B0A372D0EC}" type="slidenum">
              <a:rPr lang="en-US" smtClean="0"/>
              <a:t>20</a:t>
            </a:fld>
            <a:endParaRPr lang="en-US"/>
          </a:p>
        </p:txBody>
      </p:sp>
    </p:spTree>
    <p:extLst>
      <p:ext uri="{BB962C8B-B14F-4D97-AF65-F5344CB8AC3E}">
        <p14:creationId xmlns:p14="http://schemas.microsoft.com/office/powerpoint/2010/main" val="14065347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22</a:t>
            </a:fld>
            <a:endParaRPr lang="en-US"/>
          </a:p>
        </p:txBody>
      </p:sp>
    </p:spTree>
    <p:extLst>
      <p:ext uri="{BB962C8B-B14F-4D97-AF65-F5344CB8AC3E}">
        <p14:creationId xmlns:p14="http://schemas.microsoft.com/office/powerpoint/2010/main" val="28066996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4E110-05DC-4874-BB6B-F6F57F3DDE61}" type="slidenum">
              <a:rPr lang="en-US" smtClean="0"/>
              <a:pPr/>
              <a:t>23</a:t>
            </a:fld>
            <a:endParaRPr lang="en-US"/>
          </a:p>
        </p:txBody>
      </p:sp>
    </p:spTree>
    <p:extLst>
      <p:ext uri="{BB962C8B-B14F-4D97-AF65-F5344CB8AC3E}">
        <p14:creationId xmlns:p14="http://schemas.microsoft.com/office/powerpoint/2010/main" val="1908155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make inquires, provide feedback, or to learn how you can contribute to future versions of the WELL Toolkit, please contact the UPMC GME WELL Subcommittee Co-Chairs: Sansea L. Jacobson, MD (</a:t>
            </a:r>
            <a:r>
              <a:rPr lang="en-US" sz="1200" u="sng" kern="1200" dirty="0">
                <a:solidFill>
                  <a:schemeClr val="tx1"/>
                </a:solidFill>
                <a:effectLst/>
                <a:latin typeface="+mn-lt"/>
                <a:ea typeface="+mn-ea"/>
                <a:cs typeface="+mn-cs"/>
              </a:rPr>
              <a:t>jacobsonsl@upmc.edu</a:t>
            </a:r>
            <a:r>
              <a:rPr lang="en-US" sz="1200" kern="1200" dirty="0">
                <a:solidFill>
                  <a:schemeClr val="tx1"/>
                </a:solidFill>
                <a:effectLst/>
                <a:latin typeface="+mn-lt"/>
                <a:ea typeface="+mn-ea"/>
                <a:cs typeface="+mn-cs"/>
              </a:rPr>
              <a:t>) and Vu T. </a:t>
            </a:r>
            <a:r>
              <a:rPr lang="en-US" sz="1200" kern="1200">
                <a:solidFill>
                  <a:schemeClr val="tx1"/>
                </a:solidFill>
                <a:effectLst/>
                <a:latin typeface="+mn-lt"/>
                <a:ea typeface="+mn-ea"/>
                <a:cs typeface="+mn-cs"/>
              </a:rPr>
              <a:t>Nguyen, MD (</a:t>
            </a:r>
            <a:r>
              <a:rPr lang="en-US" sz="1200" u="sng" kern="1200">
                <a:solidFill>
                  <a:schemeClr val="tx1"/>
                </a:solidFill>
                <a:effectLst/>
                <a:latin typeface="+mn-lt"/>
                <a:ea typeface="+mn-ea"/>
                <a:cs typeface="+mn-cs"/>
              </a:rPr>
              <a:t>nguyenvt3@upmc.edu</a:t>
            </a:r>
            <a:r>
              <a:rPr lang="en-US" sz="1200" kern="1200">
                <a:solidFill>
                  <a:schemeClr val="tx1"/>
                </a:solidFill>
                <a:effectLst/>
                <a:latin typeface="+mn-lt"/>
                <a:ea typeface="+mn-ea"/>
                <a:cs typeface="+mn-cs"/>
              </a:rPr>
              <a:t>). </a:t>
            </a:r>
          </a:p>
          <a:p>
            <a:endParaRPr lang="en-US" dirty="0"/>
          </a:p>
        </p:txBody>
      </p:sp>
      <p:sp>
        <p:nvSpPr>
          <p:cNvPr id="4" name="Footer Placeholder 3">
            <a:extLst>
              <a:ext uri="{FF2B5EF4-FFF2-40B4-BE49-F238E27FC236}">
                <a16:creationId xmlns:a16="http://schemas.microsoft.com/office/drawing/2014/main" id="{503D6503-B209-40F5-9115-FB054F8C997C}"/>
              </a:ext>
            </a:extLst>
          </p:cNvPr>
          <p:cNvSpPr>
            <a:spLocks noGrp="1"/>
          </p:cNvSpPr>
          <p:nvPr>
            <p:ph type="ftr"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01979415-E987-48D4-9E5A-FE75BEA584C0}"/>
              </a:ext>
            </a:extLst>
          </p:cNvPr>
          <p:cNvSpPr>
            <a:spLocks noGrp="1"/>
          </p:cNvSpPr>
          <p:nvPr>
            <p:ph type="dt" idx="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94A54CE-48C2-4EE8-A2E0-2396F9A08FAD}" type="datetime1">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6/3/2020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Header Placeholder 5">
            <a:extLst>
              <a:ext uri="{FF2B5EF4-FFF2-40B4-BE49-F238E27FC236}">
                <a16:creationId xmlns:a16="http://schemas.microsoft.com/office/drawing/2014/main" id="{76A7548E-5745-4AC2-915F-9C8F45739A89}"/>
              </a:ext>
            </a:extLst>
          </p:cNvPr>
          <p:cNvSpPr>
            <a:spLocks noGrp="1"/>
          </p:cNvSpPr>
          <p:nvPr>
            <p:ph type="hdr" sz="quarter"/>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7217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E0436-7710-4899-BA6D-4C617DAB6C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CA92F7-3EBD-475A-A40F-B886FEA6FC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95DCD9-ED33-46BD-9A7D-99A0CE6FF455}"/>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C817167F-EB26-4C0F-86FA-7ACFF6E3AF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520596-D71B-4B52-9C02-9B5D61792716}"/>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4057070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AF55E-538E-41E1-A402-F2EB16E3CB1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27738BB-6D2D-440B-9E4F-6474B9C7A60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1087A4-72E0-4732-B5EA-1949CC1AE03C}"/>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693395FD-A0AE-4669-A0C0-7AE34C868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69CC53-60F1-4689-A16D-1FC178E0AE49}"/>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319702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F12C5-6810-49D4-B025-A416846CEA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94B775E-E8C0-4F60-AF30-6935384C9A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89F7B03-00ED-42CA-8246-7364F7058DB6}"/>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B4397B23-2189-40BF-8B06-B333B08D5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7BE764-94D9-4A25-9BEE-775EC60EC4B4}"/>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928883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3CF9D-5815-4F4D-8BC6-9C3639E7E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4F294B-AD90-4E5D-AE57-15AFFD2C308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082BB2D-CAA5-49CF-9674-D742D3DE257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81D550-6240-48BB-91A2-AADFFA38B7E0}"/>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6" name="Footer Placeholder 5">
            <a:extLst>
              <a:ext uri="{FF2B5EF4-FFF2-40B4-BE49-F238E27FC236}">
                <a16:creationId xmlns:a16="http://schemas.microsoft.com/office/drawing/2014/main" id="{C17D56DD-AEC3-4001-8E35-40DB15DA16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4A09E5-8BBE-4BB2-9A0E-E5D2C9DD9BEA}"/>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3670673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0FA0D-E5B9-47FA-89CF-81CBABDC60D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45DFF9-59AE-4BAD-B748-E74859F939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13C806-BFDE-4E52-94E6-8BEC2624CCC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C7EE68A-3733-4E02-989F-BA54641F01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2B73D80-79F0-4E85-89EF-5285B3F8FB0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A359D7-973D-4EFD-B8F1-886618B34FE9}"/>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8" name="Footer Placeholder 7">
            <a:extLst>
              <a:ext uri="{FF2B5EF4-FFF2-40B4-BE49-F238E27FC236}">
                <a16:creationId xmlns:a16="http://schemas.microsoft.com/office/drawing/2014/main" id="{3B8EDE97-DB33-4291-824F-1BC445C49F1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10CE039-C5E7-42E2-8BD4-7A05BA13701D}"/>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1954802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45744-BDC0-450C-82EE-904BCC9D3B1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3F5E16-020E-409F-B6A3-DA353D1D23A7}"/>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4" name="Footer Placeholder 3">
            <a:extLst>
              <a:ext uri="{FF2B5EF4-FFF2-40B4-BE49-F238E27FC236}">
                <a16:creationId xmlns:a16="http://schemas.microsoft.com/office/drawing/2014/main" id="{DDEB27CB-8C96-4781-9539-C5E378E9885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D4BFE5E-7C2E-4AAE-97F8-EB75073B0006}"/>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1315001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F20A5C-44F1-4128-8671-EB60E535A603}"/>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3" name="Footer Placeholder 2">
            <a:extLst>
              <a:ext uri="{FF2B5EF4-FFF2-40B4-BE49-F238E27FC236}">
                <a16:creationId xmlns:a16="http://schemas.microsoft.com/office/drawing/2014/main" id="{259839F9-5FB4-415B-8E8F-16E0E49C56D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C8EB1B-9206-4F29-9851-13D043576DDC}"/>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324804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23F59-327B-41C2-979E-7E5DAA1479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5CBE531-08B3-4AB7-9670-8946553FA3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8A337A3-4373-4736-84B8-1BCB23D0FA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48145A3-87B2-4EC2-8DFF-06D50FAECC63}"/>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6" name="Footer Placeholder 5">
            <a:extLst>
              <a:ext uri="{FF2B5EF4-FFF2-40B4-BE49-F238E27FC236}">
                <a16:creationId xmlns:a16="http://schemas.microsoft.com/office/drawing/2014/main" id="{23D0B1DB-255E-41CE-B18A-2137EF7D53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3A0FB3-BFA2-46F9-BD21-D91EC968252A}"/>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374650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B185C-B8BD-420E-8051-F849C62863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920E79C-8D33-4BD7-A229-EC9C38A12B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E4D7CDD-198A-45F9-B52E-A1D8751BD6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38AB7C8-9C7D-4E82-9816-60317DD0750C}"/>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6" name="Footer Placeholder 5">
            <a:extLst>
              <a:ext uri="{FF2B5EF4-FFF2-40B4-BE49-F238E27FC236}">
                <a16:creationId xmlns:a16="http://schemas.microsoft.com/office/drawing/2014/main" id="{3BBB900D-5151-4F4D-BCE6-6B3E7B36E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E53890-72AB-4E4A-91C7-D405693915B8}"/>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138648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AA8B7-34D8-4736-89C3-C6B0F96B219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4B60A9F-04DD-4A2B-8909-D2193F5BA3F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A92427-DC8F-416F-B562-C76BE6C97A56}"/>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312BC90C-B8C5-4C59-B1B2-CCA58FEDBE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98F294-42D6-4508-B6B8-F6F6E79EFDA7}"/>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1832245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6FB59F-F384-4D33-A176-13EA71D12AE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5EE3843-66AA-4DA4-B46F-03C3D0F26A6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913E17-FBC2-4BAC-BCC9-4A7D021B9417}"/>
              </a:ext>
            </a:extLst>
          </p:cNvPr>
          <p:cNvSpPr>
            <a:spLocks noGrp="1"/>
          </p:cNvSpPr>
          <p:nvPr>
            <p:ph type="dt" sz="half" idx="10"/>
          </p:nvPr>
        </p:nvSpPr>
        <p:spPr/>
        <p:txBody>
          <a:body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F8CEF3AB-3C94-468F-8990-0B636EBC0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0C380-E805-426C-B078-0697BCAB219B}"/>
              </a:ext>
            </a:extLst>
          </p:cNvPr>
          <p:cNvSpPr>
            <a:spLocks noGrp="1"/>
          </p:cNvSpPr>
          <p:nvPr>
            <p:ph type="sldNum" sz="quarter" idx="12"/>
          </p:nvPr>
        </p:nvSpPr>
        <p:spPr/>
        <p:txBody>
          <a:bodyPr/>
          <a:lstStyle/>
          <a:p>
            <a:fld id="{0E47C30B-3469-48A6-BC00-F635E8AD9070}" type="slidenum">
              <a:rPr lang="en-US" smtClean="0"/>
              <a:pPr/>
              <a:t>‹#›</a:t>
            </a:fld>
            <a:endParaRPr lang="en-US"/>
          </a:p>
        </p:txBody>
      </p:sp>
    </p:spTree>
    <p:extLst>
      <p:ext uri="{BB962C8B-B14F-4D97-AF65-F5344CB8AC3E}">
        <p14:creationId xmlns:p14="http://schemas.microsoft.com/office/powerpoint/2010/main" val="2775428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A7141-8919-4843-8D9E-CF4E6C69AE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069B316-1968-9446-8F02-959D7471E6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8A19F36-4FE7-F840-AEAE-FD2D56C0E7F3}"/>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5" name="Footer Placeholder 4">
            <a:extLst>
              <a:ext uri="{FF2B5EF4-FFF2-40B4-BE49-F238E27FC236}">
                <a16:creationId xmlns:a16="http://schemas.microsoft.com/office/drawing/2014/main" id="{CA8ADFC1-C18E-6049-86B5-EAFC7D0AC2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DAB58E-45B6-6F49-AD1D-CED715196054}"/>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42432519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FF51F-C222-A74B-98D4-9B469ACA0A2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923D8D-DD16-D344-A3BC-F7FB1ED508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427E2F-35E5-0947-AC17-852949DED0F8}"/>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5" name="Footer Placeholder 4">
            <a:extLst>
              <a:ext uri="{FF2B5EF4-FFF2-40B4-BE49-F238E27FC236}">
                <a16:creationId xmlns:a16="http://schemas.microsoft.com/office/drawing/2014/main" id="{2B0F38A7-70D8-0043-8CE1-55E1FDD890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5CD4D3-4FDC-3A4E-9F28-69FA77C6679C}"/>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13062855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0B515-1577-084A-B5C9-B8E13115DA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3A1858-52BC-AD4D-960E-D9DBBD6605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A52DB8-2C98-1243-A9F2-ADE47496A204}"/>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5" name="Footer Placeholder 4">
            <a:extLst>
              <a:ext uri="{FF2B5EF4-FFF2-40B4-BE49-F238E27FC236}">
                <a16:creationId xmlns:a16="http://schemas.microsoft.com/office/drawing/2014/main" id="{49C086DB-D970-D747-A7E6-896C7FFB3B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65EAB7-6134-AC4B-9313-08A01513EB05}"/>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63524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0F906-337A-A84B-B3AF-A16FF6242CA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64CB58B-3B91-9344-BDE9-B5D07A1E97B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63D72E-5835-5A4C-B285-AA5825FEC7E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F687FE4-2474-804A-BE11-9618CEDD0716}"/>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6" name="Footer Placeholder 5">
            <a:extLst>
              <a:ext uri="{FF2B5EF4-FFF2-40B4-BE49-F238E27FC236}">
                <a16:creationId xmlns:a16="http://schemas.microsoft.com/office/drawing/2014/main" id="{56F894AF-5FDC-6A4D-B8AF-6448E28B50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742457-52F1-9549-8ACE-C2B3345DC8CD}"/>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348629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E2687-79C5-FE4B-9689-03A411635CC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64FAAE8-88E1-714C-9CC5-943B8DD8B1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1BBC83-FA6A-8448-8C1C-78DBDB556E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A0C8771-CA4F-0A47-8B4F-017991A944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7CA4EB-CF0D-5947-8349-E129EDF5CE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D64746F-BBBD-4040-810E-D75AA9CF1607}"/>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8" name="Footer Placeholder 7">
            <a:extLst>
              <a:ext uri="{FF2B5EF4-FFF2-40B4-BE49-F238E27FC236}">
                <a16:creationId xmlns:a16="http://schemas.microsoft.com/office/drawing/2014/main" id="{5EA04B6F-CFAA-3A45-8B94-F1BF2C346B4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DA8F67-8D8B-9D43-9D3A-E55F2E050024}"/>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42212973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30753-3D6E-284B-8481-F5197968D3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E26AE2E-52E8-5F4A-9A5D-6529089863AA}"/>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4" name="Footer Placeholder 3">
            <a:extLst>
              <a:ext uri="{FF2B5EF4-FFF2-40B4-BE49-F238E27FC236}">
                <a16:creationId xmlns:a16="http://schemas.microsoft.com/office/drawing/2014/main" id="{487F8853-B399-8846-B0D2-2BC287C8199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61D813-8FA2-7347-B8B9-FF44D6E81D0F}"/>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10624612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7ED120-1253-BA49-9DD3-7D970E520292}"/>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3" name="Footer Placeholder 2">
            <a:extLst>
              <a:ext uri="{FF2B5EF4-FFF2-40B4-BE49-F238E27FC236}">
                <a16:creationId xmlns:a16="http://schemas.microsoft.com/office/drawing/2014/main" id="{DECE47CE-1F97-6B4D-B7BA-1DF0575837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8BA9F3F-F261-3A46-BDCA-DF6036217C67}"/>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6446698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95A4D-F62A-1443-949B-39270AC72C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18F48DD-97F3-F840-A804-B378AD704A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C405131-FAAC-5146-9010-E2B94E615B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B93F1B-2FCB-4B4D-8E5D-3C440C8A0C5C}"/>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6" name="Footer Placeholder 5">
            <a:extLst>
              <a:ext uri="{FF2B5EF4-FFF2-40B4-BE49-F238E27FC236}">
                <a16:creationId xmlns:a16="http://schemas.microsoft.com/office/drawing/2014/main" id="{01370AB8-80A6-5048-8262-4416DABA08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B730F-449F-194D-BFC8-C2899EE42F6D}"/>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5550273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1F480-C19E-4A49-A340-9067F13CEC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42741B-1D3F-A145-8C85-5D76167C5D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C18BD0-2DC9-3444-AB4A-B94D3EE5CB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BF8734-8779-C841-9FD0-5657D2C23809}"/>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6" name="Footer Placeholder 5">
            <a:extLst>
              <a:ext uri="{FF2B5EF4-FFF2-40B4-BE49-F238E27FC236}">
                <a16:creationId xmlns:a16="http://schemas.microsoft.com/office/drawing/2014/main" id="{EA7ADD3E-F021-4F41-B8FE-CDB3EA56FE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B5F9DE6-0E1E-1345-84AA-A24E64523D00}"/>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34489479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E8047-12FE-7842-A196-3DBC8AAC39D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24CEFD-75F7-2849-BE10-DA0DC8633C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6EF28F-0417-694C-B290-6002696FB0F0}"/>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5" name="Footer Placeholder 4">
            <a:extLst>
              <a:ext uri="{FF2B5EF4-FFF2-40B4-BE49-F238E27FC236}">
                <a16:creationId xmlns:a16="http://schemas.microsoft.com/office/drawing/2014/main" id="{31C9E9BC-8F07-1745-B5CE-819BAA404A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F918DD-606E-E742-9145-28C5EAE0DE76}"/>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9332620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D8B26C-E882-5D49-8253-7B22F4D29A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C05EB33-B3D1-944C-A5B5-7E869A4C56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49E24C-C01D-D04B-9360-A9912CE60494}"/>
              </a:ext>
            </a:extLst>
          </p:cNvPr>
          <p:cNvSpPr>
            <a:spLocks noGrp="1"/>
          </p:cNvSpPr>
          <p:nvPr>
            <p:ph type="dt" sz="half" idx="10"/>
          </p:nvPr>
        </p:nvSpPr>
        <p:spPr/>
        <p:txBody>
          <a:bodyPr/>
          <a:lstStyle/>
          <a:p>
            <a:fld id="{0B5291E1-7E1F-DB40-8E04-5E263B5CAD52}" type="datetimeFigureOut">
              <a:rPr lang="en-US" smtClean="0"/>
              <a:t>6/3/2020</a:t>
            </a:fld>
            <a:endParaRPr lang="en-US"/>
          </a:p>
        </p:txBody>
      </p:sp>
      <p:sp>
        <p:nvSpPr>
          <p:cNvPr id="5" name="Footer Placeholder 4">
            <a:extLst>
              <a:ext uri="{FF2B5EF4-FFF2-40B4-BE49-F238E27FC236}">
                <a16:creationId xmlns:a16="http://schemas.microsoft.com/office/drawing/2014/main" id="{EC7E8093-98A4-B945-BCAF-443967F6A9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4A8201-EFCB-B249-A113-E9E0D601AD58}"/>
              </a:ext>
            </a:extLst>
          </p:cNvPr>
          <p:cNvSpPr>
            <a:spLocks noGrp="1"/>
          </p:cNvSpPr>
          <p:nvPr>
            <p:ph type="sldNum" sz="quarter" idx="12"/>
          </p:nvPr>
        </p:nvSpPr>
        <p:spPr/>
        <p:txBody>
          <a:bodyPr/>
          <a:lstStyle/>
          <a:p>
            <a:fld id="{C2A4F571-AEFF-2740-BCF3-28FBD80D2853}" type="slidenum">
              <a:rPr lang="en-US" smtClean="0"/>
              <a:t>‹#›</a:t>
            </a:fld>
            <a:endParaRPr lang="en-US"/>
          </a:p>
        </p:txBody>
      </p:sp>
    </p:spTree>
    <p:extLst>
      <p:ext uri="{BB962C8B-B14F-4D97-AF65-F5344CB8AC3E}">
        <p14:creationId xmlns:p14="http://schemas.microsoft.com/office/powerpoint/2010/main" val="1734728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8946E3-B839-493B-94CD-6FDF40F6F2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7A270E-3AB7-46F3-A46F-77214EC67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BB00A5-3271-4D16-ADFB-3173CA033B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03163-FBCF-4101-9641-3F8F676C47EE}" type="datetimeFigureOut">
              <a:rPr lang="en-US" smtClean="0"/>
              <a:pPr/>
              <a:t>6/3/2020</a:t>
            </a:fld>
            <a:endParaRPr lang="en-US"/>
          </a:p>
        </p:txBody>
      </p:sp>
      <p:sp>
        <p:nvSpPr>
          <p:cNvPr id="5" name="Footer Placeholder 4">
            <a:extLst>
              <a:ext uri="{FF2B5EF4-FFF2-40B4-BE49-F238E27FC236}">
                <a16:creationId xmlns:a16="http://schemas.microsoft.com/office/drawing/2014/main" id="{4B37EE0F-D3CC-4610-BED3-3534F49DE8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27ED954-2CBC-414A-BFA1-E8B80D54E0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47C30B-3469-48A6-BC00-F635E8AD9070}" type="slidenum">
              <a:rPr lang="en-US" smtClean="0"/>
              <a:pPr/>
              <a:t>‹#›</a:t>
            </a:fld>
            <a:endParaRPr lang="en-US"/>
          </a:p>
        </p:txBody>
      </p:sp>
    </p:spTree>
    <p:extLst>
      <p:ext uri="{BB962C8B-B14F-4D97-AF65-F5344CB8AC3E}">
        <p14:creationId xmlns:p14="http://schemas.microsoft.com/office/powerpoint/2010/main" val="532764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AEF50A-1136-F448-AB9C-BFFEACC196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049B6A0-C8F5-104F-AB31-93A9C419A3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7B203A-BB27-2345-BCC4-27C1F09AF59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291E1-7E1F-DB40-8E04-5E263B5CAD52}" type="datetimeFigureOut">
              <a:rPr lang="en-US" smtClean="0"/>
              <a:t>6/3/2020</a:t>
            </a:fld>
            <a:endParaRPr lang="en-US"/>
          </a:p>
        </p:txBody>
      </p:sp>
      <p:sp>
        <p:nvSpPr>
          <p:cNvPr id="5" name="Footer Placeholder 4">
            <a:extLst>
              <a:ext uri="{FF2B5EF4-FFF2-40B4-BE49-F238E27FC236}">
                <a16:creationId xmlns:a16="http://schemas.microsoft.com/office/drawing/2014/main" id="{F5DB6125-1FC6-7144-A496-759003202C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99FE7B3-DC9A-9145-B4F1-76FA66A944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A4F571-AEFF-2740-BCF3-28FBD80D2853}" type="slidenum">
              <a:rPr lang="en-US" smtClean="0"/>
              <a:t>‹#›</a:t>
            </a:fld>
            <a:endParaRPr lang="en-US"/>
          </a:p>
        </p:txBody>
      </p:sp>
    </p:spTree>
    <p:extLst>
      <p:ext uri="{BB962C8B-B14F-4D97-AF65-F5344CB8AC3E}">
        <p14:creationId xmlns:p14="http://schemas.microsoft.com/office/powerpoint/2010/main" val="24460271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gmewellness.upmc.com/"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4.sv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8.sv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1.png"/><Relationship Id="rId13" Type="http://schemas.openxmlformats.org/officeDocument/2006/relationships/image" Target="../media/image17.pn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14.svg"/><Relationship Id="rId2" Type="http://schemas.openxmlformats.org/officeDocument/2006/relationships/notesSlide" Target="../notesSlides/notesSlide16.xml"/><Relationship Id="rId16" Type="http://schemas.openxmlformats.org/officeDocument/2006/relationships/image" Target="../media/image16.svg"/><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13.png"/><Relationship Id="rId5" Type="http://schemas.openxmlformats.org/officeDocument/2006/relationships/diagramQuickStyle" Target="../diagrams/quickStyle2.xml"/><Relationship Id="rId15" Type="http://schemas.openxmlformats.org/officeDocument/2006/relationships/image" Target="../media/image15.png"/><Relationship Id="rId10" Type="http://schemas.openxmlformats.org/officeDocument/2006/relationships/image" Target="../media/image12.svg"/><Relationship Id="rId4" Type="http://schemas.openxmlformats.org/officeDocument/2006/relationships/diagramLayout" Target="../diagrams/layout2.xml"/><Relationship Id="rId9" Type="http://schemas.openxmlformats.org/officeDocument/2006/relationships/image" Target="../media/image11.png"/><Relationship Id="rId14" Type="http://schemas.openxmlformats.org/officeDocument/2006/relationships/image" Target="../media/image18.sv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s://edhub.ama-assn.org/steps-forward/module/2702691" TargetMode="External"/><Relationship Id="rId7" Type="http://schemas.openxmlformats.org/officeDocument/2006/relationships/image" Target="../media/image23.sv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www.centerforappreciativeinquiry.net/" TargetMode="External"/><Relationship Id="rId4" Type="http://schemas.openxmlformats.org/officeDocument/2006/relationships/hyperlink" Target="https://positivepsychologyprogram.com/appreciative-inquiry-question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gmewellness.upmc.com/" TargetMode="External"/><Relationship Id="rId7"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mailto:nguyenvt3@upmc.edu" TargetMode="External"/><Relationship Id="rId4" Type="http://schemas.openxmlformats.org/officeDocument/2006/relationships/hyperlink" Target="mailto:jacobsonsl@upmc.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8994357" cy="4343400"/>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199" y="4932939"/>
            <a:ext cx="11277601" cy="146614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0221"/>
            <a:ext cx="2115455" cy="2102827"/>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2280AB2-77A5-4CB7-AF7D-1795CA8DC7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2728167"/>
            <a:ext cx="2115455" cy="206545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A4225624-24B6-C542-A56A-79A8DFC59FF3}"/>
              </a:ext>
            </a:extLst>
          </p:cNvPr>
          <p:cNvSpPr/>
          <p:nvPr/>
        </p:nvSpPr>
        <p:spPr>
          <a:xfrm>
            <a:off x="457199" y="4932939"/>
            <a:ext cx="11277602" cy="1466141"/>
          </a:xfrm>
          <a:prstGeom prst="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3" name="Content Placeholder 3" descr="Screen Shot 2019-08-05 at 7.35.14 AM.png">
            <a:extLst>
              <a:ext uri="{FF2B5EF4-FFF2-40B4-BE49-F238E27FC236}">
                <a16:creationId xmlns:a16="http://schemas.microsoft.com/office/drawing/2014/main" id="{6BB05EEA-4F53-F447-90CF-D8E8701EBB5E}"/>
              </a:ext>
            </a:extLst>
          </p:cNvPr>
          <p:cNvPicPr>
            <a:picLocks noChangeAspect="1"/>
          </p:cNvPicPr>
          <p:nvPr/>
        </p:nvPicPr>
        <p:blipFill rotWithShape="1">
          <a:blip r:embed="rId3">
            <a:alphaModFix amt="93000"/>
          </a:blip>
          <a:srcRect l="-39" t="3324" r="29263" b="75347"/>
          <a:stretch/>
        </p:blipFill>
        <p:spPr>
          <a:xfrm>
            <a:off x="454973" y="5087411"/>
            <a:ext cx="4504263" cy="1157195"/>
          </a:xfrm>
          <a:prstGeom prst="rect">
            <a:avLst/>
          </a:prstGeom>
          <a:ln>
            <a:noFill/>
          </a:ln>
          <a:effectLst/>
        </p:spPr>
      </p:pic>
      <p:sp>
        <p:nvSpPr>
          <p:cNvPr id="15" name="Rectangle 14">
            <a:extLst>
              <a:ext uri="{FF2B5EF4-FFF2-40B4-BE49-F238E27FC236}">
                <a16:creationId xmlns:a16="http://schemas.microsoft.com/office/drawing/2014/main" id="{45C27520-774B-C84F-A5EE-04323E96814C}"/>
              </a:ext>
            </a:extLst>
          </p:cNvPr>
          <p:cNvSpPr/>
          <p:nvPr/>
        </p:nvSpPr>
        <p:spPr>
          <a:xfrm>
            <a:off x="841764" y="5936829"/>
            <a:ext cx="2516458"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6666"/>
                </a:solidFill>
                <a:effectLst/>
                <a:uLnTx/>
                <a:uFillTx/>
                <a:latin typeface="Calibri" panose="020F0502020204030204"/>
                <a:ea typeface="+mn-ea"/>
                <a:cs typeface="+mn-cs"/>
              </a:rPr>
              <a:t>Version 1.0</a:t>
            </a:r>
            <a:r>
              <a:rPr kumimoji="0" lang="en-US" sz="1400" b="0" i="0" u="none" strike="noStrike" kern="1200" cap="none" spc="0" normalizeH="0" baseline="0" noProof="0" dirty="0">
                <a:ln>
                  <a:noFill/>
                </a:ln>
                <a:solidFill>
                  <a:srgbClr val="006666"/>
                </a:solidFill>
                <a:effectLst/>
                <a:uLnTx/>
                <a:uFillTx/>
                <a:latin typeface="Calibri" panose="020F0502020204030204"/>
                <a:ea typeface="+mn-ea"/>
                <a:cs typeface="+mn-cs"/>
              </a:rPr>
              <a:t>: Updated June 2020</a:t>
            </a:r>
          </a:p>
        </p:txBody>
      </p:sp>
      <p:sp>
        <p:nvSpPr>
          <p:cNvPr id="4" name="Title 3">
            <a:extLst>
              <a:ext uri="{FF2B5EF4-FFF2-40B4-BE49-F238E27FC236}">
                <a16:creationId xmlns:a16="http://schemas.microsoft.com/office/drawing/2014/main" id="{E1D90484-D898-44E0-A6DE-9C4DE190AEC4}"/>
              </a:ext>
            </a:extLst>
          </p:cNvPr>
          <p:cNvSpPr>
            <a:spLocks noGrp="1"/>
          </p:cNvSpPr>
          <p:nvPr>
            <p:ph type="ctrTitle"/>
          </p:nvPr>
        </p:nvSpPr>
        <p:spPr>
          <a:xfrm>
            <a:off x="1101734" y="1081302"/>
            <a:ext cx="7715003" cy="2387600"/>
          </a:xfrm>
        </p:spPr>
        <p:txBody>
          <a:bodyPr/>
          <a:lstStyle/>
          <a:p>
            <a:r>
              <a:rPr lang="en-US" b="1" dirty="0">
                <a:solidFill>
                  <a:schemeClr val="bg1"/>
                </a:solidFill>
              </a:rPr>
              <a:t>The Appreciative Inquiry</a:t>
            </a:r>
          </a:p>
        </p:txBody>
      </p:sp>
      <p:sp>
        <p:nvSpPr>
          <p:cNvPr id="11" name="Rectangle 10">
            <a:extLst>
              <a:ext uri="{FF2B5EF4-FFF2-40B4-BE49-F238E27FC236}">
                <a16:creationId xmlns:a16="http://schemas.microsoft.com/office/drawing/2014/main" id="{F48745CA-5222-4A44-A6BB-C4CD3AD65B35}"/>
              </a:ext>
            </a:extLst>
          </p:cNvPr>
          <p:cNvSpPr/>
          <p:nvPr/>
        </p:nvSpPr>
        <p:spPr>
          <a:xfrm>
            <a:off x="6135555" y="4968740"/>
            <a:ext cx="5431972" cy="861774"/>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8080"/>
                </a:solidFill>
                <a:effectLst/>
                <a:uLnTx/>
                <a:uFillTx/>
                <a:latin typeface="Calibri" panose="020F0502020204030204"/>
                <a:ea typeface="+mn-ea"/>
                <a:cs typeface="+mn-cs"/>
              </a:rPr>
              <a:t>Primary Authors: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lumMod val="50000"/>
                  </a:prstClr>
                </a:solidFill>
                <a:effectLst/>
                <a:uLnTx/>
                <a:uFillTx/>
                <a:latin typeface="Calibri" panose="020F0502020204030204"/>
                <a:ea typeface="+mn-ea"/>
                <a:cs typeface="+mn-cs"/>
              </a:rPr>
              <a:t>Cristin McDermott, MD</a:t>
            </a:r>
            <a:br>
              <a:rPr kumimoji="0" lang="en-US" sz="1600" b="0" i="0" u="none" strike="noStrike" kern="1200" cap="none" spc="0" normalizeH="0" baseline="0" noProof="0" dirty="0">
                <a:ln>
                  <a:noFill/>
                </a:ln>
                <a:solidFill>
                  <a:prstClr val="white">
                    <a:lumMod val="50000"/>
                  </a:prstClr>
                </a:solidFill>
                <a:effectLst/>
                <a:uLnTx/>
                <a:uFillTx/>
                <a:latin typeface="Calibri" panose="020F0502020204030204"/>
                <a:ea typeface="+mn-ea"/>
                <a:cs typeface="+mn-cs"/>
              </a:rPr>
            </a:br>
            <a:r>
              <a:rPr lang="en-US" sz="1600" dirty="0">
                <a:solidFill>
                  <a:prstClr val="white">
                    <a:lumMod val="50000"/>
                  </a:prstClr>
                </a:solidFill>
                <a:latin typeface="Calibri" panose="020F0502020204030204"/>
              </a:rPr>
              <a:t>Via Winkeller, </a:t>
            </a:r>
            <a:r>
              <a:rPr kumimoji="0" lang="en-US" sz="1600" b="0" i="0" u="none" strike="noStrike" kern="1200" cap="none" spc="0" normalizeH="0" baseline="0" noProof="0" dirty="0">
                <a:ln>
                  <a:noFill/>
                </a:ln>
                <a:solidFill>
                  <a:prstClr val="white">
                    <a:lumMod val="50000"/>
                  </a:prstClr>
                </a:solidFill>
                <a:effectLst/>
                <a:uLnTx/>
                <a:uFillTx/>
                <a:latin typeface="Calibri" panose="020F0502020204030204"/>
                <a:ea typeface="+mn-ea"/>
                <a:cs typeface="+mn-cs"/>
              </a:rPr>
              <a:t>MD</a:t>
            </a:r>
          </a:p>
        </p:txBody>
      </p:sp>
    </p:spTree>
    <p:extLst>
      <p:ext uri="{BB962C8B-B14F-4D97-AF65-F5344CB8AC3E}">
        <p14:creationId xmlns:p14="http://schemas.microsoft.com/office/powerpoint/2010/main" val="3902333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72881-4B38-4E62-AB11-F7E1C07E00F3}"/>
              </a:ext>
            </a:extLst>
          </p:cNvPr>
          <p:cNvSpPr>
            <a:spLocks noGrp="1"/>
          </p:cNvSpPr>
          <p:nvPr>
            <p:ph type="title"/>
          </p:nvPr>
        </p:nvSpPr>
        <p:spPr/>
        <p:txBody>
          <a:bodyPr/>
          <a:lstStyle/>
          <a:p>
            <a:r>
              <a:rPr lang="en-US" b="1" dirty="0">
                <a:solidFill>
                  <a:srgbClr val="006666"/>
                </a:solidFill>
              </a:rPr>
              <a:t>How to use the WELL Toolkit slides</a:t>
            </a:r>
          </a:p>
        </p:txBody>
      </p:sp>
      <p:sp>
        <p:nvSpPr>
          <p:cNvPr id="3" name="Content Placeholder 2">
            <a:extLst>
              <a:ext uri="{FF2B5EF4-FFF2-40B4-BE49-F238E27FC236}">
                <a16:creationId xmlns:a16="http://schemas.microsoft.com/office/drawing/2014/main" id="{8E2175B3-9C33-45AD-B0AD-82B641EFA974}"/>
              </a:ext>
            </a:extLst>
          </p:cNvPr>
          <p:cNvSpPr>
            <a:spLocks noGrp="1"/>
          </p:cNvSpPr>
          <p:nvPr>
            <p:ph idx="1"/>
          </p:nvPr>
        </p:nvSpPr>
        <p:spPr/>
        <p:txBody>
          <a:bodyPr>
            <a:normAutofit fontScale="92500" lnSpcReduction="10000"/>
          </a:bodyPr>
          <a:lstStyle/>
          <a:p>
            <a:pPr marL="0" indent="0">
              <a:buNone/>
            </a:pPr>
            <a:r>
              <a:rPr lang="en-US"/>
              <a:t>These </a:t>
            </a:r>
            <a:r>
              <a:rPr lang="en-US" dirty="0"/>
              <a:t>slide decks were created by the WELL Toolkit Workgroup in 2020. </a:t>
            </a:r>
            <a:br>
              <a:rPr lang="en-US" dirty="0"/>
            </a:br>
            <a:br>
              <a:rPr lang="en-US" dirty="0"/>
            </a:br>
            <a:r>
              <a:rPr lang="en-US" dirty="0"/>
              <a:t>You may use these slides individually or as a set for non-commercial purposes. You are welcome to edit this slide deck to customize it to your setting, including the use of your own logo, but please do not substantively change the content of the work.</a:t>
            </a:r>
            <a:br>
              <a:rPr lang="en-US" dirty="0"/>
            </a:br>
            <a:br>
              <a:rPr lang="en-US" dirty="0"/>
            </a:br>
            <a:r>
              <a:rPr lang="en-US" dirty="0"/>
              <a:t>If you present, reproduce, or distribute these slides, please acknowledge our resource, “WELL Toolkit (2020).” </a:t>
            </a:r>
            <a:br>
              <a:rPr lang="en-US" dirty="0"/>
            </a:br>
            <a:br>
              <a:rPr lang="en-US" dirty="0"/>
            </a:br>
            <a:r>
              <a:rPr lang="en-US" dirty="0"/>
              <a:t>For additional information and related resources, please visit: </a:t>
            </a:r>
            <a:r>
              <a:rPr lang="en-US" dirty="0">
                <a:hlinkClick r:id="rId3"/>
              </a:rPr>
              <a:t>https://gmewellness.upmc.com/</a:t>
            </a:r>
            <a:r>
              <a:rPr lang="en-US" dirty="0"/>
              <a:t> </a:t>
            </a:r>
          </a:p>
        </p:txBody>
      </p:sp>
      <p:pic>
        <p:nvPicPr>
          <p:cNvPr id="5" name="Content Placeholder 3" descr="Screen Shot 2019-08-05 at 7.35.14 AM.png">
            <a:extLst>
              <a:ext uri="{FF2B5EF4-FFF2-40B4-BE49-F238E27FC236}">
                <a16:creationId xmlns:a16="http://schemas.microsoft.com/office/drawing/2014/main" id="{7B50942E-874F-462B-A199-7D7EE96157F4}"/>
              </a:ext>
            </a:extLst>
          </p:cNvPr>
          <p:cNvPicPr>
            <a:picLocks noChangeAspect="1"/>
          </p:cNvPicPr>
          <p:nvPr/>
        </p:nvPicPr>
        <p:blipFill rotWithShape="1">
          <a:blip r:embed="rId4"/>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2504151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A8699-9EAA-47F1-968F-87173D778D76}"/>
              </a:ext>
            </a:extLst>
          </p:cNvPr>
          <p:cNvSpPr>
            <a:spLocks noGrp="1"/>
          </p:cNvSpPr>
          <p:nvPr>
            <p:ph type="title"/>
          </p:nvPr>
        </p:nvSpPr>
        <p:spPr/>
        <p:txBody>
          <a:bodyPr/>
          <a:lstStyle/>
          <a:p>
            <a:r>
              <a:rPr lang="en-US" b="1" dirty="0">
                <a:solidFill>
                  <a:srgbClr val="006666"/>
                </a:solidFill>
              </a:rPr>
              <a:t>Agenda</a:t>
            </a:r>
          </a:p>
        </p:txBody>
      </p:sp>
      <p:sp>
        <p:nvSpPr>
          <p:cNvPr id="3" name="Content Placeholder 2">
            <a:extLst>
              <a:ext uri="{FF2B5EF4-FFF2-40B4-BE49-F238E27FC236}">
                <a16:creationId xmlns:a16="http://schemas.microsoft.com/office/drawing/2014/main" id="{C646E25E-6D6C-4629-B39C-AEDDC2CFA825}"/>
              </a:ext>
            </a:extLst>
          </p:cNvPr>
          <p:cNvSpPr>
            <a:spLocks noGrp="1"/>
          </p:cNvSpPr>
          <p:nvPr>
            <p:ph idx="1"/>
          </p:nvPr>
        </p:nvSpPr>
        <p:spPr>
          <a:xfrm>
            <a:off x="1401738" y="1690688"/>
            <a:ext cx="7874330" cy="4351338"/>
          </a:xfrm>
        </p:spPr>
        <p:txBody>
          <a:bodyPr>
            <a:normAutofit/>
          </a:bodyPr>
          <a:lstStyle/>
          <a:p>
            <a:r>
              <a:rPr lang="en-US" sz="3000" dirty="0"/>
              <a:t>Appreciative Inquiry background</a:t>
            </a:r>
          </a:p>
          <a:p>
            <a:pPr marL="228600" lvl="1">
              <a:spcBef>
                <a:spcPts val="1000"/>
              </a:spcBef>
            </a:pPr>
            <a:r>
              <a:rPr lang="en-US" sz="3000" dirty="0"/>
              <a:t>Stages of the 5-D Cycle</a:t>
            </a:r>
          </a:p>
          <a:p>
            <a:pPr marL="228600" lvl="1">
              <a:spcBef>
                <a:spcPts val="1000"/>
              </a:spcBef>
            </a:pPr>
            <a:r>
              <a:rPr lang="en-US" sz="3000" dirty="0"/>
              <a:t>Structuring a Session</a:t>
            </a:r>
          </a:p>
          <a:p>
            <a:pPr marL="228600" lvl="1">
              <a:spcBef>
                <a:spcPts val="1000"/>
              </a:spcBef>
            </a:pPr>
            <a:r>
              <a:rPr lang="en-US" sz="3000" dirty="0"/>
              <a:t>Additional Resources</a:t>
            </a:r>
          </a:p>
        </p:txBody>
      </p:sp>
      <p:pic>
        <p:nvPicPr>
          <p:cNvPr id="8" name="Content Placeholder 3" descr="Screen Shot 2019-08-05 at 7.35.14 AM.png">
            <a:extLst>
              <a:ext uri="{FF2B5EF4-FFF2-40B4-BE49-F238E27FC236}">
                <a16:creationId xmlns:a16="http://schemas.microsoft.com/office/drawing/2014/main" id="{FC0E2FC1-2BD8-4D00-B7D3-A4FC1E057825}"/>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grpSp>
        <p:nvGrpSpPr>
          <p:cNvPr id="13" name="Group 12">
            <a:extLst>
              <a:ext uri="{FF2B5EF4-FFF2-40B4-BE49-F238E27FC236}">
                <a16:creationId xmlns:a16="http://schemas.microsoft.com/office/drawing/2014/main" id="{27750516-318B-4257-A9C4-916F86EB355C}"/>
              </a:ext>
            </a:extLst>
          </p:cNvPr>
          <p:cNvGrpSpPr>
            <a:grpSpLocks noChangeAspect="1"/>
          </p:cNvGrpSpPr>
          <p:nvPr/>
        </p:nvGrpSpPr>
        <p:grpSpPr>
          <a:xfrm>
            <a:off x="9460915" y="815162"/>
            <a:ext cx="1990904" cy="5247763"/>
            <a:chOff x="3208873" y="2456460"/>
            <a:chExt cx="1586477" cy="4181746"/>
          </a:xfrm>
        </p:grpSpPr>
        <p:pic>
          <p:nvPicPr>
            <p:cNvPr id="14" name="Content Placeholder 3">
              <a:extLst>
                <a:ext uri="{FF2B5EF4-FFF2-40B4-BE49-F238E27FC236}">
                  <a16:creationId xmlns:a16="http://schemas.microsoft.com/office/drawing/2014/main" id="{8267E546-B0FB-43B2-9F48-5C12B0E04A85}"/>
                </a:ext>
              </a:extLst>
            </p:cNvPr>
            <p:cNvPicPr>
              <a:picLocks noChangeAspect="1"/>
            </p:cNvPicPr>
            <p:nvPr/>
          </p:nvPicPr>
          <p:blipFill rotWithShape="1">
            <a:blip r:embed="rId4">
              <a:grayscl/>
            </a:blip>
            <a:srcRect l="68367" r="3275"/>
            <a:stretch/>
          </p:blipFill>
          <p:spPr>
            <a:xfrm>
              <a:off x="3208873" y="2456460"/>
              <a:ext cx="1586477" cy="4181746"/>
            </a:xfrm>
            <a:prstGeom prst="rect">
              <a:avLst/>
            </a:prstGeom>
          </p:spPr>
        </p:pic>
        <p:pic>
          <p:nvPicPr>
            <p:cNvPr id="15" name="Content Placeholder 3">
              <a:extLst>
                <a:ext uri="{FF2B5EF4-FFF2-40B4-BE49-F238E27FC236}">
                  <a16:creationId xmlns:a16="http://schemas.microsoft.com/office/drawing/2014/main" id="{7F877227-8756-40B1-AC49-55085FDA5628}"/>
                </a:ext>
              </a:extLst>
            </p:cNvPr>
            <p:cNvPicPr>
              <a:picLocks noChangeAspect="1"/>
            </p:cNvPicPr>
            <p:nvPr/>
          </p:nvPicPr>
          <p:blipFill rotWithShape="1">
            <a:blip r:embed="rId5"/>
            <a:srcRect l="68367" r="3275" b="83668"/>
            <a:stretch/>
          </p:blipFill>
          <p:spPr>
            <a:xfrm>
              <a:off x="3208873" y="2456460"/>
              <a:ext cx="1586477" cy="682980"/>
            </a:xfrm>
            <a:prstGeom prst="rect">
              <a:avLst/>
            </a:prstGeom>
          </p:spPr>
        </p:pic>
      </p:grpSp>
    </p:spTree>
    <p:extLst>
      <p:ext uri="{BB962C8B-B14F-4D97-AF65-F5344CB8AC3E}">
        <p14:creationId xmlns:p14="http://schemas.microsoft.com/office/powerpoint/2010/main" val="3088902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A8699-9EAA-47F1-968F-87173D778D76}"/>
              </a:ext>
            </a:extLst>
          </p:cNvPr>
          <p:cNvSpPr>
            <a:spLocks noGrp="1"/>
          </p:cNvSpPr>
          <p:nvPr>
            <p:ph type="title"/>
          </p:nvPr>
        </p:nvSpPr>
        <p:spPr/>
        <p:txBody>
          <a:bodyPr/>
          <a:lstStyle/>
          <a:p>
            <a:r>
              <a:rPr lang="en-US" b="1" dirty="0">
                <a:solidFill>
                  <a:srgbClr val="006666"/>
                </a:solidFill>
              </a:rPr>
              <a:t>Learning Objectives</a:t>
            </a:r>
          </a:p>
        </p:txBody>
      </p:sp>
      <p:sp>
        <p:nvSpPr>
          <p:cNvPr id="3" name="Content Placeholder 2">
            <a:extLst>
              <a:ext uri="{FF2B5EF4-FFF2-40B4-BE49-F238E27FC236}">
                <a16:creationId xmlns:a16="http://schemas.microsoft.com/office/drawing/2014/main" id="{C646E25E-6D6C-4629-B39C-AEDDC2CFA825}"/>
              </a:ext>
            </a:extLst>
          </p:cNvPr>
          <p:cNvSpPr>
            <a:spLocks noGrp="1"/>
          </p:cNvSpPr>
          <p:nvPr>
            <p:ph idx="1"/>
          </p:nvPr>
        </p:nvSpPr>
        <p:spPr>
          <a:xfrm>
            <a:off x="1401738" y="1690688"/>
            <a:ext cx="9408224" cy="4351338"/>
          </a:xfrm>
        </p:spPr>
        <p:txBody>
          <a:bodyPr>
            <a:normAutofit/>
          </a:bodyPr>
          <a:lstStyle/>
          <a:p>
            <a:pPr marL="514350" indent="-514350">
              <a:buFont typeface="+mj-lt"/>
              <a:buAutoNum type="arabicPeriod"/>
            </a:pPr>
            <a:r>
              <a:rPr lang="en-US" sz="3000" dirty="0"/>
              <a:t>Describe what makes the Appreciative Inquiry a positive needs assessment tool</a:t>
            </a:r>
          </a:p>
          <a:p>
            <a:pPr marL="514350" indent="-514350">
              <a:buFont typeface="+mj-lt"/>
              <a:buAutoNum type="arabicPeriod"/>
            </a:pPr>
            <a:r>
              <a:rPr lang="en-US" sz="3000" dirty="0"/>
              <a:t>Name a goal of each of the 5 stages of the Appreciative Inquiry 5-D Cycle</a:t>
            </a:r>
          </a:p>
          <a:p>
            <a:pPr marL="514350" indent="-514350">
              <a:buFont typeface="+mj-lt"/>
              <a:buAutoNum type="arabicPeriod"/>
            </a:pPr>
            <a:r>
              <a:rPr lang="en-US" sz="3000" dirty="0"/>
              <a:t>Know how to structure an Appreciative Inquiry session for your own community with the intention to improve physician well-being</a:t>
            </a:r>
          </a:p>
          <a:p>
            <a:pPr marL="514350" indent="-514350">
              <a:buFont typeface="+mj-lt"/>
              <a:buAutoNum type="arabicPeriod"/>
            </a:pPr>
            <a:endParaRPr lang="en-US" sz="3000" dirty="0">
              <a:latin typeface="+mj-lt"/>
            </a:endParaRPr>
          </a:p>
        </p:txBody>
      </p:sp>
      <p:pic>
        <p:nvPicPr>
          <p:cNvPr id="8" name="Content Placeholder 3" descr="Screen Shot 2019-08-05 at 7.35.14 AM.png">
            <a:extLst>
              <a:ext uri="{FF2B5EF4-FFF2-40B4-BE49-F238E27FC236}">
                <a16:creationId xmlns:a16="http://schemas.microsoft.com/office/drawing/2014/main" id="{FC0E2FC1-2BD8-4D00-B7D3-A4FC1E057825}"/>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4" name="Picture 3">
            <a:extLst>
              <a:ext uri="{FF2B5EF4-FFF2-40B4-BE49-F238E27FC236}">
                <a16:creationId xmlns:a16="http://schemas.microsoft.com/office/drawing/2014/main" id="{9CE6CE76-7D88-40DD-AAA5-BF39EF3F95ED}"/>
              </a:ext>
            </a:extLst>
          </p:cNvPr>
          <p:cNvPicPr>
            <a:picLocks noChangeAspect="1"/>
          </p:cNvPicPr>
          <p:nvPr/>
        </p:nvPicPr>
        <p:blipFill>
          <a:blip r:embed="rId4"/>
          <a:stretch>
            <a:fillRect/>
          </a:stretch>
        </p:blipFill>
        <p:spPr>
          <a:xfrm>
            <a:off x="5510212" y="846889"/>
            <a:ext cx="5201427" cy="407955"/>
          </a:xfrm>
          <a:prstGeom prst="rect">
            <a:avLst/>
          </a:prstGeom>
        </p:spPr>
      </p:pic>
    </p:spTree>
    <p:extLst>
      <p:ext uri="{BB962C8B-B14F-4D97-AF65-F5344CB8AC3E}">
        <p14:creationId xmlns:p14="http://schemas.microsoft.com/office/powerpoint/2010/main" val="2312116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309E8745-D340-7340-A8B7-3B13DC5E895D}"/>
              </a:ext>
            </a:extLst>
          </p:cNvPr>
          <p:cNvSpPr>
            <a:spLocks noGrp="1"/>
          </p:cNvSpPr>
          <p:nvPr>
            <p:ph idx="1"/>
          </p:nvPr>
        </p:nvSpPr>
        <p:spPr>
          <a:xfrm>
            <a:off x="838200" y="1825625"/>
            <a:ext cx="10515600" cy="4351338"/>
          </a:xfrm>
        </p:spPr>
        <p:txBody>
          <a:bodyPr>
            <a:normAutofit/>
          </a:bodyPr>
          <a:lstStyle/>
          <a:p>
            <a:pPr marL="0" indent="0">
              <a:buNone/>
            </a:pPr>
            <a:r>
              <a:rPr lang="en-US">
                <a:latin typeface="+mj-lt"/>
              </a:rPr>
              <a:t>“</a:t>
            </a:r>
            <a:r>
              <a:rPr lang="en-US" b="1">
                <a:latin typeface="+mj-lt"/>
              </a:rPr>
              <a:t>Organizations are</a:t>
            </a:r>
            <a:r>
              <a:rPr lang="en-US">
                <a:latin typeface="+mj-lt"/>
              </a:rPr>
              <a:t>, first and foremost</a:t>
            </a:r>
            <a:r>
              <a:rPr lang="en-US" b="1">
                <a:latin typeface="+mj-lt"/>
              </a:rPr>
              <a:t>, centers of human relatedness </a:t>
            </a:r>
            <a:r>
              <a:rPr lang="en-US">
                <a:latin typeface="+mj-lt"/>
              </a:rPr>
              <a:t>and relationships come alive where there is an appreciative eye, when people </a:t>
            </a:r>
            <a:r>
              <a:rPr lang="en-US" b="1">
                <a:latin typeface="+mj-lt"/>
              </a:rPr>
              <a:t>see the best in one another and the whole</a:t>
            </a:r>
            <a:r>
              <a:rPr lang="en-US">
                <a:latin typeface="+mj-lt"/>
              </a:rPr>
              <a:t>, when they </a:t>
            </a:r>
            <a:r>
              <a:rPr lang="en-US" b="1">
                <a:latin typeface="+mj-lt"/>
              </a:rPr>
              <a:t>share their dreams and ultimate concerns </a:t>
            </a:r>
            <a:r>
              <a:rPr lang="en-US">
                <a:latin typeface="+mj-lt"/>
              </a:rPr>
              <a:t>in affirming ways, and when they are </a:t>
            </a:r>
            <a:r>
              <a:rPr lang="en-US" b="1">
                <a:latin typeface="+mj-lt"/>
              </a:rPr>
              <a:t>connected in full voice </a:t>
            </a:r>
            <a:r>
              <a:rPr lang="en-US">
                <a:latin typeface="+mj-lt"/>
              </a:rPr>
              <a:t>to create not just new worlds, but better worlds. By </a:t>
            </a:r>
            <a:r>
              <a:rPr lang="en-US" b="1">
                <a:latin typeface="+mj-lt"/>
              </a:rPr>
              <a:t>making it possible for every voice to be heard</a:t>
            </a:r>
            <a:r>
              <a:rPr lang="en-US">
                <a:latin typeface="+mj-lt"/>
              </a:rPr>
              <a:t>, a life giving process is enacted.” </a:t>
            </a:r>
          </a:p>
          <a:p>
            <a:pPr marL="0" indent="0">
              <a:buNone/>
            </a:pPr>
            <a:endParaRPr lang="en-US"/>
          </a:p>
        </p:txBody>
      </p:sp>
      <p:sp>
        <p:nvSpPr>
          <p:cNvPr id="2" name="Rectangle 1">
            <a:extLst>
              <a:ext uri="{FF2B5EF4-FFF2-40B4-BE49-F238E27FC236}">
                <a16:creationId xmlns:a16="http://schemas.microsoft.com/office/drawing/2014/main" id="{C774512B-56D5-4E9B-95E2-00B49224FC4C}"/>
              </a:ext>
            </a:extLst>
          </p:cNvPr>
          <p:cNvSpPr/>
          <p:nvPr/>
        </p:nvSpPr>
        <p:spPr>
          <a:xfrm>
            <a:off x="6634348" y="4995346"/>
            <a:ext cx="6096000" cy="738664"/>
          </a:xfrm>
          <a:prstGeom prst="rect">
            <a:avLst/>
          </a:prstGeom>
        </p:spPr>
        <p:txBody>
          <a:bodyPr>
            <a:spAutoFit/>
          </a:bodyPr>
          <a:lstStyle/>
          <a:p>
            <a:pPr>
              <a:spcAft>
                <a:spcPts val="600"/>
              </a:spcAft>
            </a:pPr>
            <a:r>
              <a:rPr lang="en-US" sz="2400" i="1" dirty="0">
                <a:solidFill>
                  <a:srgbClr val="006666"/>
                </a:solidFill>
              </a:rPr>
              <a:t>- The Appreciative Organization </a:t>
            </a:r>
            <a:br>
              <a:rPr lang="en-US" sz="2400" i="1" dirty="0">
                <a:solidFill>
                  <a:srgbClr val="006666"/>
                </a:solidFill>
              </a:rPr>
            </a:br>
            <a:r>
              <a:rPr lang="en-US" dirty="0">
                <a:solidFill>
                  <a:srgbClr val="006666"/>
                </a:solidFill>
              </a:rPr>
              <a:t>(</a:t>
            </a:r>
            <a:r>
              <a:rPr lang="en-US" dirty="0" err="1">
                <a:solidFill>
                  <a:srgbClr val="006666"/>
                </a:solidFill>
              </a:rPr>
              <a:t>Harlene</a:t>
            </a:r>
            <a:r>
              <a:rPr lang="en-US" dirty="0">
                <a:solidFill>
                  <a:srgbClr val="006666"/>
                </a:solidFill>
              </a:rPr>
              <a:t> Anderson, David </a:t>
            </a:r>
            <a:r>
              <a:rPr lang="en-US" dirty="0" err="1">
                <a:solidFill>
                  <a:srgbClr val="006666"/>
                </a:solidFill>
              </a:rPr>
              <a:t>Cooperrider</a:t>
            </a:r>
            <a:r>
              <a:rPr lang="en-US" dirty="0">
                <a:solidFill>
                  <a:srgbClr val="006666"/>
                </a:solidFill>
              </a:rPr>
              <a:t>, et. al.)</a:t>
            </a:r>
            <a:endParaRPr lang="en-US" sz="2400">
              <a:solidFill>
                <a:srgbClr val="006666"/>
              </a:solidFill>
            </a:endParaRPr>
          </a:p>
        </p:txBody>
      </p:sp>
      <p:pic>
        <p:nvPicPr>
          <p:cNvPr id="6" name="Content Placeholder 3" descr="Screen Shot 2019-08-05 at 7.35.14 AM.png">
            <a:extLst>
              <a:ext uri="{FF2B5EF4-FFF2-40B4-BE49-F238E27FC236}">
                <a16:creationId xmlns:a16="http://schemas.microsoft.com/office/drawing/2014/main" id="{F96B7EBD-7811-4B79-AE33-1CED3A3A8D2B}"/>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3885474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0">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Graphic 5" descr="Group success">
            <a:extLst>
              <a:ext uri="{FF2B5EF4-FFF2-40B4-BE49-F238E27FC236}">
                <a16:creationId xmlns:a16="http://schemas.microsoft.com/office/drawing/2014/main" id="{A83B049A-7180-456F-BDA4-1C201E63A14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24197" y="2187292"/>
            <a:ext cx="4450914" cy="4450914"/>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7"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AD3260A-0F4E-0D43-AC6B-7B4DF7314741}"/>
              </a:ext>
            </a:extLst>
          </p:cNvPr>
          <p:cNvSpPr>
            <a:spLocks noGrp="1"/>
          </p:cNvSpPr>
          <p:nvPr>
            <p:ph type="title"/>
          </p:nvPr>
        </p:nvSpPr>
        <p:spPr>
          <a:xfrm>
            <a:off x="650309" y="326511"/>
            <a:ext cx="10515599" cy="1325563"/>
          </a:xfrm>
        </p:spPr>
        <p:txBody>
          <a:bodyPr>
            <a:normAutofit/>
          </a:bodyPr>
          <a:lstStyle/>
          <a:p>
            <a:r>
              <a:rPr lang="en-US" b="1" dirty="0"/>
              <a:t>What is an Appreciative Inquiry (AI)? </a:t>
            </a:r>
          </a:p>
        </p:txBody>
      </p:sp>
      <p:sp>
        <p:nvSpPr>
          <p:cNvPr id="3" name="Content Placeholder 2">
            <a:extLst>
              <a:ext uri="{FF2B5EF4-FFF2-40B4-BE49-F238E27FC236}">
                <a16:creationId xmlns:a16="http://schemas.microsoft.com/office/drawing/2014/main" id="{0E06BFE9-6326-9E40-8184-D0FE7AE35E48}"/>
              </a:ext>
            </a:extLst>
          </p:cNvPr>
          <p:cNvSpPr>
            <a:spLocks noGrp="1"/>
          </p:cNvSpPr>
          <p:nvPr>
            <p:ph idx="1"/>
          </p:nvPr>
        </p:nvSpPr>
        <p:spPr>
          <a:xfrm>
            <a:off x="275573" y="1825625"/>
            <a:ext cx="5620504" cy="4351338"/>
          </a:xfrm>
        </p:spPr>
        <p:txBody>
          <a:bodyPr>
            <a:normAutofit/>
          </a:bodyPr>
          <a:lstStyle/>
          <a:p>
            <a:pPr lvl="1"/>
            <a:r>
              <a:rPr lang="en-US" sz="2800" dirty="0"/>
              <a:t>Developed at Case Western University in the 1980s</a:t>
            </a:r>
            <a:br>
              <a:rPr lang="en-US" sz="2800" dirty="0"/>
            </a:br>
            <a:endParaRPr lang="en-US" sz="2800" dirty="0"/>
          </a:p>
          <a:p>
            <a:pPr lvl="1"/>
            <a:r>
              <a:rPr lang="en-US" sz="2800" dirty="0"/>
              <a:t>A strength-based approach to brainstorming and personal and/or organizational change</a:t>
            </a:r>
            <a:br>
              <a:rPr lang="en-US" sz="2800" dirty="0"/>
            </a:br>
            <a:endParaRPr lang="en-US" sz="2800" dirty="0"/>
          </a:p>
          <a:p>
            <a:pPr lvl="1"/>
            <a:r>
              <a:rPr lang="en-US" sz="2800" dirty="0"/>
              <a:t>The study and exploration of what gives life to systems when they function at their best</a:t>
            </a:r>
            <a:endParaRPr lang="en-US" dirty="0"/>
          </a:p>
        </p:txBody>
      </p:sp>
      <p:sp>
        <p:nvSpPr>
          <p:cNvPr id="15" name="Oval 14">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Content Placeholder 3" descr="Screen Shot 2019-08-05 at 7.35.14 AM.png">
            <a:extLst>
              <a:ext uri="{FF2B5EF4-FFF2-40B4-BE49-F238E27FC236}">
                <a16:creationId xmlns:a16="http://schemas.microsoft.com/office/drawing/2014/main" id="{C6A380B0-A269-4885-9942-C26C9CA731F9}"/>
              </a:ext>
            </a:extLst>
          </p:cNvPr>
          <p:cNvPicPr>
            <a:picLocks noChangeAspect="1"/>
          </p:cNvPicPr>
          <p:nvPr/>
        </p:nvPicPr>
        <p:blipFill rotWithShape="1">
          <a:blip r:embed="rId5"/>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2011468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c 13">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CAD3260A-0F4E-0D43-AC6B-7B4DF7314741}"/>
              </a:ext>
            </a:extLst>
          </p:cNvPr>
          <p:cNvSpPr>
            <a:spLocks noGrp="1"/>
          </p:cNvSpPr>
          <p:nvPr>
            <p:ph type="title"/>
          </p:nvPr>
        </p:nvSpPr>
        <p:spPr>
          <a:xfrm>
            <a:off x="838200" y="365125"/>
            <a:ext cx="10515599" cy="1325563"/>
          </a:xfrm>
        </p:spPr>
        <p:txBody>
          <a:bodyPr>
            <a:normAutofit/>
          </a:bodyPr>
          <a:lstStyle/>
          <a:p>
            <a:r>
              <a:rPr lang="en-US" b="1" dirty="0"/>
              <a:t>Key AI Assumptions</a:t>
            </a:r>
          </a:p>
        </p:txBody>
      </p:sp>
      <p:sp>
        <p:nvSpPr>
          <p:cNvPr id="3" name="Content Placeholder 2">
            <a:extLst>
              <a:ext uri="{FF2B5EF4-FFF2-40B4-BE49-F238E27FC236}">
                <a16:creationId xmlns:a16="http://schemas.microsoft.com/office/drawing/2014/main" id="{0E06BFE9-6326-9E40-8184-D0FE7AE35E48}"/>
              </a:ext>
            </a:extLst>
          </p:cNvPr>
          <p:cNvSpPr>
            <a:spLocks noGrp="1"/>
          </p:cNvSpPr>
          <p:nvPr>
            <p:ph idx="1"/>
          </p:nvPr>
        </p:nvSpPr>
        <p:spPr>
          <a:xfrm>
            <a:off x="501041" y="1853627"/>
            <a:ext cx="5134493" cy="4351338"/>
          </a:xfrm>
        </p:spPr>
        <p:txBody>
          <a:bodyPr>
            <a:normAutofit/>
          </a:bodyPr>
          <a:lstStyle/>
          <a:p>
            <a:pPr lvl="1"/>
            <a:r>
              <a:rPr lang="en-US" sz="2800" dirty="0"/>
              <a:t>Questions and conversations about strengths, successes, values, hopes and dreams are transformational</a:t>
            </a:r>
            <a:br>
              <a:rPr lang="en-US" sz="2800" dirty="0"/>
            </a:br>
            <a:endParaRPr lang="en-US" sz="2800" dirty="0"/>
          </a:p>
          <a:p>
            <a:pPr lvl="1"/>
            <a:r>
              <a:rPr lang="en-US" sz="2800" dirty="0"/>
              <a:t>Build or rebuild around what works</a:t>
            </a:r>
          </a:p>
        </p:txBody>
      </p:sp>
      <p:sp>
        <p:nvSpPr>
          <p:cNvPr id="16" name="Oval 15">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9" name="Graphic 8" descr="Head with Gears">
            <a:extLst>
              <a:ext uri="{FF2B5EF4-FFF2-40B4-BE49-F238E27FC236}">
                <a16:creationId xmlns:a16="http://schemas.microsoft.com/office/drawing/2014/main" id="{403D9F9C-406C-4C89-BB56-7AC6594918A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29712" y="1690688"/>
            <a:ext cx="2639749" cy="2639749"/>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pic>
        <p:nvPicPr>
          <p:cNvPr id="5" name="Content Placeholder 3" descr="Screen Shot 2019-08-05 at 7.35.14 AM.png">
            <a:extLst>
              <a:ext uri="{FF2B5EF4-FFF2-40B4-BE49-F238E27FC236}">
                <a16:creationId xmlns:a16="http://schemas.microsoft.com/office/drawing/2014/main" id="{C6A380B0-A269-4885-9942-C26C9CA731F9}"/>
              </a:ext>
            </a:extLst>
          </p:cNvPr>
          <p:cNvPicPr>
            <a:picLocks noChangeAspect="1"/>
          </p:cNvPicPr>
          <p:nvPr/>
        </p:nvPicPr>
        <p:blipFill rotWithShape="1">
          <a:blip r:embed="rId5"/>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586725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E72C3E6-69BD-564C-A04B-9C64DDE19298}"/>
              </a:ext>
            </a:extLst>
          </p:cNvPr>
          <p:cNvSpPr>
            <a:spLocks noGrp="1"/>
          </p:cNvSpPr>
          <p:nvPr>
            <p:ph type="title"/>
          </p:nvPr>
        </p:nvSpPr>
        <p:spPr>
          <a:xfrm>
            <a:off x="838200" y="365125"/>
            <a:ext cx="10515600" cy="1325563"/>
          </a:xfrm>
        </p:spPr>
        <p:txBody>
          <a:bodyPr>
            <a:normAutofit/>
          </a:bodyPr>
          <a:lstStyle/>
          <a:p>
            <a:r>
              <a:rPr lang="en-US" b="1" dirty="0"/>
              <a:t>Some Basic AI Tenets </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2AB6FF4-D9F1-8F46-9710-9B0EB0EEC6CE}"/>
              </a:ext>
            </a:extLst>
          </p:cNvPr>
          <p:cNvSpPr>
            <a:spLocks noGrp="1"/>
          </p:cNvSpPr>
          <p:nvPr>
            <p:ph idx="1"/>
          </p:nvPr>
        </p:nvSpPr>
        <p:spPr>
          <a:xfrm>
            <a:off x="407095" y="1825625"/>
            <a:ext cx="10936665" cy="4351338"/>
          </a:xfrm>
        </p:spPr>
        <p:txBody>
          <a:bodyPr>
            <a:normAutofit/>
          </a:bodyPr>
          <a:lstStyle/>
          <a:p>
            <a:pPr lvl="1"/>
            <a:r>
              <a:rPr lang="en-US" sz="2800" dirty="0"/>
              <a:t>Recognize the best in the people, organization, and world around us</a:t>
            </a:r>
          </a:p>
          <a:p>
            <a:pPr lvl="1"/>
            <a:r>
              <a:rPr lang="en-US" sz="2800" dirty="0"/>
              <a:t>Affirm past and present strengths, successes and potentials</a:t>
            </a:r>
          </a:p>
          <a:p>
            <a:pPr lvl="1"/>
            <a:r>
              <a:rPr lang="en-US" sz="2800" dirty="0"/>
              <a:t>Explore what makes (and has made) our situation great</a:t>
            </a:r>
          </a:p>
          <a:p>
            <a:pPr lvl="1"/>
            <a:r>
              <a:rPr lang="en-US" sz="2800" dirty="0"/>
              <a:t>Ask questions about what else may be possible</a:t>
            </a:r>
          </a:p>
          <a:p>
            <a:pPr lvl="1"/>
            <a:r>
              <a:rPr lang="en-US" sz="2800" dirty="0"/>
              <a:t>Be open to seeing, hearing and promoting new possibilities</a:t>
            </a:r>
          </a:p>
        </p:txBody>
      </p:sp>
      <p:pic>
        <p:nvPicPr>
          <p:cNvPr id="4" name="Content Placeholder 3" descr="Screen Shot 2019-08-05 at 7.35.14 AM.png">
            <a:extLst>
              <a:ext uri="{FF2B5EF4-FFF2-40B4-BE49-F238E27FC236}">
                <a16:creationId xmlns:a16="http://schemas.microsoft.com/office/drawing/2014/main" id="{6248133B-AC6A-4A91-BFC4-542C95DDD38A}"/>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3443158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69D9B-3DEE-4306-8661-3F7361CE9BE2}"/>
              </a:ext>
            </a:extLst>
          </p:cNvPr>
          <p:cNvSpPr>
            <a:spLocks noGrp="1"/>
          </p:cNvSpPr>
          <p:nvPr>
            <p:ph type="title"/>
          </p:nvPr>
        </p:nvSpPr>
        <p:spPr/>
        <p:txBody>
          <a:bodyPr/>
          <a:lstStyle/>
          <a:p>
            <a:pPr algn="ctr"/>
            <a:r>
              <a:rPr lang="en-US" b="1" dirty="0"/>
              <a:t>Simply put…</a:t>
            </a:r>
          </a:p>
        </p:txBody>
      </p:sp>
      <p:graphicFrame>
        <p:nvGraphicFramePr>
          <p:cNvPr id="4" name="Content Placeholder 3">
            <a:extLst>
              <a:ext uri="{FF2B5EF4-FFF2-40B4-BE49-F238E27FC236}">
                <a16:creationId xmlns:a16="http://schemas.microsoft.com/office/drawing/2014/main" id="{1635B791-305D-42CC-8FDF-B23B1C677924}"/>
              </a:ext>
            </a:extLst>
          </p:cNvPr>
          <p:cNvGraphicFramePr>
            <a:graphicFrameLocks noGrp="1"/>
          </p:cNvGraphicFramePr>
          <p:nvPr>
            <p:ph idx="1"/>
            <p:extLst>
              <p:ext uri="{D42A27DB-BD31-4B8C-83A1-F6EECF244321}">
                <p14:modId xmlns:p14="http://schemas.microsoft.com/office/powerpoint/2010/main" val="4012595270"/>
              </p:ext>
            </p:extLst>
          </p:nvPr>
        </p:nvGraphicFramePr>
        <p:xfrm>
          <a:off x="838200" y="1576244"/>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Content Placeholder 3" descr="Screen Shot 2019-08-05 at 7.35.14 AM.png">
            <a:extLst>
              <a:ext uri="{FF2B5EF4-FFF2-40B4-BE49-F238E27FC236}">
                <a16:creationId xmlns:a16="http://schemas.microsoft.com/office/drawing/2014/main" id="{61A688C5-D779-40C7-87EA-8BF2A8B5270C}"/>
              </a:ext>
            </a:extLst>
          </p:cNvPr>
          <p:cNvPicPr>
            <a:picLocks noChangeAspect="1"/>
          </p:cNvPicPr>
          <p:nvPr/>
        </p:nvPicPr>
        <p:blipFill rotWithShape="1">
          <a:blip r:embed="rId8"/>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1723562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B2B1F0-0DD6-4744-9A46-7A344FB48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F8E0E0-20F9-2842-B971-FB0158D61927}"/>
              </a:ext>
            </a:extLst>
          </p:cNvPr>
          <p:cNvSpPr>
            <a:spLocks noGrp="1"/>
          </p:cNvSpPr>
          <p:nvPr>
            <p:ph type="title"/>
          </p:nvPr>
        </p:nvSpPr>
        <p:spPr>
          <a:xfrm>
            <a:off x="841248" y="426720"/>
            <a:ext cx="10506456" cy="1919141"/>
          </a:xfrm>
        </p:spPr>
        <p:txBody>
          <a:bodyPr anchor="b">
            <a:normAutofit/>
          </a:bodyPr>
          <a:lstStyle/>
          <a:p>
            <a:r>
              <a:rPr lang="en-US" sz="6000" b="1"/>
              <a:t>Appreciative Inquiry: The 5D Cycle</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2899927"/>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2776031"/>
            <a:ext cx="1873457" cy="1371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E3D5437-3257-EC47-98A2-9936DD3A26C4}"/>
              </a:ext>
            </a:extLst>
          </p:cNvPr>
          <p:cNvSpPr>
            <a:spLocks noGrp="1"/>
          </p:cNvSpPr>
          <p:nvPr>
            <p:ph idx="1"/>
          </p:nvPr>
        </p:nvSpPr>
        <p:spPr>
          <a:xfrm>
            <a:off x="841248" y="3337269"/>
            <a:ext cx="10509504" cy="2905686"/>
          </a:xfrm>
        </p:spPr>
        <p:txBody>
          <a:bodyPr>
            <a:normAutofit/>
          </a:bodyPr>
          <a:lstStyle/>
          <a:p>
            <a:pPr marL="514350" indent="-514350">
              <a:buFont typeface="+mj-lt"/>
              <a:buAutoNum type="arabicPeriod"/>
            </a:pPr>
            <a:r>
              <a:rPr lang="en-US" b="1" dirty="0"/>
              <a:t>Define</a:t>
            </a:r>
            <a:r>
              <a:rPr lang="en-US" dirty="0"/>
              <a:t>			Select and frame the topic of inquiry </a:t>
            </a:r>
          </a:p>
          <a:p>
            <a:pPr marL="514350" indent="-514350">
              <a:buFont typeface="+mj-lt"/>
              <a:buAutoNum type="arabicPeriod"/>
            </a:pPr>
            <a:r>
              <a:rPr lang="en-US" b="1" dirty="0"/>
              <a:t>Discover	 		</a:t>
            </a:r>
            <a:r>
              <a:rPr lang="en-US" dirty="0"/>
              <a:t>Appreciate and value the best of what is</a:t>
            </a:r>
          </a:p>
          <a:p>
            <a:pPr marL="514350" indent="-514350">
              <a:buFont typeface="+mj-lt"/>
              <a:buAutoNum type="arabicPeriod"/>
            </a:pPr>
            <a:r>
              <a:rPr lang="en-US" b="1" dirty="0"/>
              <a:t>Dream 			</a:t>
            </a:r>
            <a:r>
              <a:rPr lang="en-US" dirty="0"/>
              <a:t>Envision what might be</a:t>
            </a:r>
          </a:p>
          <a:p>
            <a:pPr marL="514350" indent="-514350">
              <a:buFont typeface="+mj-lt"/>
              <a:buAutoNum type="arabicPeriod"/>
            </a:pPr>
            <a:r>
              <a:rPr lang="en-US" b="1" dirty="0"/>
              <a:t>Design			</a:t>
            </a:r>
            <a:r>
              <a:rPr lang="en-US" dirty="0"/>
              <a:t>Develop detailed plans for what should be</a:t>
            </a:r>
          </a:p>
          <a:p>
            <a:pPr marL="514350" indent="-514350">
              <a:buFont typeface="+mj-lt"/>
              <a:buAutoNum type="arabicPeriod"/>
            </a:pPr>
            <a:r>
              <a:rPr lang="en-US" b="1" dirty="0"/>
              <a:t>Deliver			</a:t>
            </a:r>
            <a:r>
              <a:rPr lang="en-US" dirty="0"/>
              <a:t>Enaction of planned activities what will be</a:t>
            </a:r>
          </a:p>
        </p:txBody>
      </p:sp>
      <p:pic>
        <p:nvPicPr>
          <p:cNvPr id="4" name="Content Placeholder 3" descr="Screen Shot 2019-08-05 at 7.35.14 AM.png">
            <a:extLst>
              <a:ext uri="{FF2B5EF4-FFF2-40B4-BE49-F238E27FC236}">
                <a16:creationId xmlns:a16="http://schemas.microsoft.com/office/drawing/2014/main" id="{0AB4D12F-FD67-409D-9C95-3185E3BEAA76}"/>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10762394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52230-33AC-354F-B4FA-CB06BC804F83}"/>
              </a:ext>
            </a:extLst>
          </p:cNvPr>
          <p:cNvSpPr>
            <a:spLocks noGrp="1"/>
          </p:cNvSpPr>
          <p:nvPr>
            <p:ph type="title"/>
          </p:nvPr>
        </p:nvSpPr>
        <p:spPr/>
        <p:txBody>
          <a:bodyPr/>
          <a:lstStyle/>
          <a:p>
            <a:r>
              <a:rPr lang="en-US" b="1" dirty="0">
                <a:solidFill>
                  <a:srgbClr val="006666"/>
                </a:solidFill>
              </a:rPr>
              <a:t>Stage 1: Define</a:t>
            </a:r>
            <a:endParaRPr lang="en-US" dirty="0">
              <a:solidFill>
                <a:srgbClr val="006666"/>
              </a:solidFill>
            </a:endParaRPr>
          </a:p>
        </p:txBody>
      </p:sp>
      <p:sp>
        <p:nvSpPr>
          <p:cNvPr id="3" name="Content Placeholder 2">
            <a:extLst>
              <a:ext uri="{FF2B5EF4-FFF2-40B4-BE49-F238E27FC236}">
                <a16:creationId xmlns:a16="http://schemas.microsoft.com/office/drawing/2014/main" id="{C1AE4ED9-2872-7C46-BAD1-9D5F04E71BDD}"/>
              </a:ext>
            </a:extLst>
          </p:cNvPr>
          <p:cNvSpPr>
            <a:spLocks noGrp="1"/>
          </p:cNvSpPr>
          <p:nvPr>
            <p:ph idx="1"/>
          </p:nvPr>
        </p:nvSpPr>
        <p:spPr/>
        <p:txBody>
          <a:bodyPr>
            <a:normAutofit fontScale="92500" lnSpcReduction="10000"/>
          </a:bodyPr>
          <a:lstStyle/>
          <a:p>
            <a:pPr marL="0" indent="0">
              <a:buNone/>
            </a:pPr>
            <a:r>
              <a:rPr lang="en-US" sz="3000" b="1" i="1" dirty="0">
                <a:solidFill>
                  <a:srgbClr val="006666"/>
                </a:solidFill>
              </a:rPr>
              <a:t>Frame the question</a:t>
            </a:r>
          </a:p>
          <a:p>
            <a:pPr marL="0" indent="0">
              <a:buNone/>
            </a:pPr>
            <a:endParaRPr lang="en-US" dirty="0"/>
          </a:p>
          <a:p>
            <a:pPr marL="0" indent="0">
              <a:buNone/>
            </a:pPr>
            <a:r>
              <a:rPr lang="en-US" b="1" dirty="0"/>
              <a:t>Goals</a:t>
            </a:r>
          </a:p>
          <a:p>
            <a:pPr lvl="1"/>
            <a:r>
              <a:rPr lang="en-US" dirty="0"/>
              <a:t>Consider what it is you would like participants to focus on (i.e. What vision would you like them to build?)</a:t>
            </a:r>
          </a:p>
          <a:p>
            <a:pPr lvl="1"/>
            <a:r>
              <a:rPr lang="en-US" dirty="0"/>
              <a:t>Instead of identifying what is lacking, pose the question in a way that activates discussion about what is working well</a:t>
            </a:r>
          </a:p>
          <a:p>
            <a:pPr lvl="1"/>
            <a:r>
              <a:rPr lang="en-US" dirty="0"/>
              <a:t>The question should be: positive, desirable, and motivational</a:t>
            </a:r>
          </a:p>
          <a:p>
            <a:pPr lvl="1"/>
            <a:endParaRPr lang="en-US" b="1" dirty="0"/>
          </a:p>
          <a:p>
            <a:pPr marL="0" indent="0">
              <a:buNone/>
            </a:pPr>
            <a:r>
              <a:rPr lang="en-US" b="1" dirty="0">
                <a:solidFill>
                  <a:schemeClr val="tx1">
                    <a:lumMod val="65000"/>
                    <a:lumOff val="35000"/>
                  </a:schemeClr>
                </a:solidFill>
              </a:rPr>
              <a:t>An Example</a:t>
            </a:r>
            <a:endParaRPr lang="en-US" dirty="0">
              <a:solidFill>
                <a:schemeClr val="tx1">
                  <a:lumMod val="65000"/>
                  <a:lumOff val="35000"/>
                </a:schemeClr>
              </a:solidFill>
            </a:endParaRPr>
          </a:p>
          <a:p>
            <a:pPr lvl="1"/>
            <a:r>
              <a:rPr lang="en-US" dirty="0">
                <a:solidFill>
                  <a:schemeClr val="tx1">
                    <a:lumMod val="65000"/>
                    <a:lumOff val="35000"/>
                  </a:schemeClr>
                </a:solidFill>
              </a:rPr>
              <a:t>“What interventions are working well to promote resident engagement and well-being within our program?” </a:t>
            </a:r>
          </a:p>
        </p:txBody>
      </p:sp>
      <p:pic>
        <p:nvPicPr>
          <p:cNvPr id="4" name="Content Placeholder 3" descr="Screen Shot 2019-08-05 at 7.35.14 AM.png">
            <a:extLst>
              <a:ext uri="{FF2B5EF4-FFF2-40B4-BE49-F238E27FC236}">
                <a16:creationId xmlns:a16="http://schemas.microsoft.com/office/drawing/2014/main" id="{6EF189C3-DA10-4FE3-A101-615D18624A8F}"/>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10" name="Graphic 9" descr="Group brainstorm">
            <a:extLst>
              <a:ext uri="{FF2B5EF4-FFF2-40B4-BE49-F238E27FC236}">
                <a16:creationId xmlns:a16="http://schemas.microsoft.com/office/drawing/2014/main" id="{FC6F95AE-14A8-4FC1-90B2-760B45F51F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17133" y="365125"/>
            <a:ext cx="2214844" cy="2214844"/>
          </a:xfrm>
          <a:prstGeom prst="rect">
            <a:avLst/>
          </a:prstGeom>
        </p:spPr>
      </p:pic>
    </p:spTree>
    <p:extLst>
      <p:ext uri="{BB962C8B-B14F-4D97-AF65-F5344CB8AC3E}">
        <p14:creationId xmlns:p14="http://schemas.microsoft.com/office/powerpoint/2010/main" val="818331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7E6A0-2C0A-2840-AA92-D15E42F485D2}"/>
              </a:ext>
            </a:extLst>
          </p:cNvPr>
          <p:cNvSpPr>
            <a:spLocks noGrp="1"/>
          </p:cNvSpPr>
          <p:nvPr>
            <p:ph type="title"/>
          </p:nvPr>
        </p:nvSpPr>
        <p:spPr/>
        <p:txBody>
          <a:bodyPr/>
          <a:lstStyle/>
          <a:p>
            <a:r>
              <a:rPr lang="en-US" b="1" dirty="0">
                <a:solidFill>
                  <a:srgbClr val="006666"/>
                </a:solidFill>
              </a:rPr>
              <a:t>Stage 2: Discover</a:t>
            </a:r>
          </a:p>
        </p:txBody>
      </p:sp>
      <p:sp>
        <p:nvSpPr>
          <p:cNvPr id="3" name="Content Placeholder 2">
            <a:extLst>
              <a:ext uri="{FF2B5EF4-FFF2-40B4-BE49-F238E27FC236}">
                <a16:creationId xmlns:a16="http://schemas.microsoft.com/office/drawing/2014/main" id="{95BC9657-C208-EA44-94FC-875280E87BF0}"/>
              </a:ext>
            </a:extLst>
          </p:cNvPr>
          <p:cNvSpPr>
            <a:spLocks noGrp="1"/>
          </p:cNvSpPr>
          <p:nvPr>
            <p:ph idx="1"/>
          </p:nvPr>
        </p:nvSpPr>
        <p:spPr/>
        <p:txBody>
          <a:bodyPr/>
          <a:lstStyle/>
          <a:p>
            <a:pPr marL="0" indent="0">
              <a:buNone/>
            </a:pPr>
            <a:r>
              <a:rPr lang="en-US" b="1" i="1" dirty="0">
                <a:solidFill>
                  <a:srgbClr val="006666"/>
                </a:solidFill>
              </a:rPr>
              <a:t>The identification of processes and/or interventions that </a:t>
            </a:r>
            <a:br>
              <a:rPr lang="en-US" b="1" i="1" dirty="0">
                <a:solidFill>
                  <a:srgbClr val="006666"/>
                </a:solidFill>
              </a:rPr>
            </a:br>
            <a:r>
              <a:rPr lang="en-US" b="1" i="1" dirty="0">
                <a:solidFill>
                  <a:srgbClr val="006666"/>
                </a:solidFill>
              </a:rPr>
              <a:t>currently work well (or have worked well in the past)</a:t>
            </a:r>
            <a:endParaRPr lang="en-US" b="1" dirty="0"/>
          </a:p>
          <a:p>
            <a:pPr marL="0" indent="0">
              <a:buNone/>
            </a:pPr>
            <a:endParaRPr lang="en-US" b="1" dirty="0"/>
          </a:p>
          <a:p>
            <a:pPr marL="0" indent="0">
              <a:buNone/>
            </a:pPr>
            <a:r>
              <a:rPr lang="en-US" b="1" dirty="0"/>
              <a:t>Goals</a:t>
            </a:r>
          </a:p>
          <a:p>
            <a:pPr lvl="1"/>
            <a:r>
              <a:rPr lang="en-US" dirty="0"/>
              <a:t>Understand the best of “what is” and the best of “what has been.”</a:t>
            </a:r>
            <a:br>
              <a:rPr lang="en-US" dirty="0"/>
            </a:br>
            <a:endParaRPr lang="en-US" dirty="0">
              <a:solidFill>
                <a:schemeClr val="tx1">
                  <a:lumMod val="65000"/>
                  <a:lumOff val="35000"/>
                </a:schemeClr>
              </a:solidFill>
            </a:endParaRPr>
          </a:p>
          <a:p>
            <a:pPr marL="0" indent="0">
              <a:buNone/>
            </a:pPr>
            <a:r>
              <a:rPr lang="en-US" b="1" dirty="0">
                <a:solidFill>
                  <a:schemeClr val="tx1">
                    <a:lumMod val="65000"/>
                    <a:lumOff val="35000"/>
                  </a:schemeClr>
                </a:solidFill>
              </a:rPr>
              <a:t>Questions to consider:</a:t>
            </a:r>
          </a:p>
          <a:p>
            <a:pPr lvl="1"/>
            <a:r>
              <a:rPr lang="en-US" dirty="0">
                <a:solidFill>
                  <a:schemeClr val="tx1">
                    <a:lumMod val="65000"/>
                    <a:lumOff val="35000"/>
                  </a:schemeClr>
                </a:solidFill>
              </a:rPr>
              <a:t>“Think of a time when you and/or your team was working well. What was in place at that time? </a:t>
            </a:r>
          </a:p>
          <a:p>
            <a:pPr lvl="1"/>
            <a:r>
              <a:rPr lang="en-US" dirty="0">
                <a:solidFill>
                  <a:schemeClr val="tx1">
                    <a:lumMod val="65000"/>
                    <a:lumOff val="35000"/>
                  </a:schemeClr>
                </a:solidFill>
              </a:rPr>
              <a:t>What helped everyone function at their best? </a:t>
            </a:r>
          </a:p>
        </p:txBody>
      </p:sp>
      <p:pic>
        <p:nvPicPr>
          <p:cNvPr id="4" name="Content Placeholder 3" descr="Screen Shot 2019-08-05 at 7.35.14 AM.png">
            <a:extLst>
              <a:ext uri="{FF2B5EF4-FFF2-40B4-BE49-F238E27FC236}">
                <a16:creationId xmlns:a16="http://schemas.microsoft.com/office/drawing/2014/main" id="{A0E37E26-9202-4079-A671-2D697DA53B84}"/>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5" name="Graphic 4" descr="Research">
            <a:extLst>
              <a:ext uri="{FF2B5EF4-FFF2-40B4-BE49-F238E27FC236}">
                <a16:creationId xmlns:a16="http://schemas.microsoft.com/office/drawing/2014/main" id="{71A49E04-B14F-4B12-99C9-DFF385EF5C5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27028" y="365125"/>
            <a:ext cx="2309060" cy="2309060"/>
          </a:xfrm>
          <a:prstGeom prst="rect">
            <a:avLst/>
          </a:prstGeom>
        </p:spPr>
      </p:pic>
    </p:spTree>
    <p:extLst>
      <p:ext uri="{BB962C8B-B14F-4D97-AF65-F5344CB8AC3E}">
        <p14:creationId xmlns:p14="http://schemas.microsoft.com/office/powerpoint/2010/main" val="3319392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2385C-6AB5-E745-A468-8AB762C951DE}"/>
              </a:ext>
            </a:extLst>
          </p:cNvPr>
          <p:cNvSpPr>
            <a:spLocks noGrp="1"/>
          </p:cNvSpPr>
          <p:nvPr>
            <p:ph type="title"/>
          </p:nvPr>
        </p:nvSpPr>
        <p:spPr/>
        <p:txBody>
          <a:bodyPr/>
          <a:lstStyle/>
          <a:p>
            <a:r>
              <a:rPr lang="en-US" b="1" dirty="0">
                <a:solidFill>
                  <a:srgbClr val="006666"/>
                </a:solidFill>
              </a:rPr>
              <a:t>Stage 3: Dream</a:t>
            </a:r>
          </a:p>
        </p:txBody>
      </p:sp>
      <p:sp>
        <p:nvSpPr>
          <p:cNvPr id="3" name="Content Placeholder 2">
            <a:extLst>
              <a:ext uri="{FF2B5EF4-FFF2-40B4-BE49-F238E27FC236}">
                <a16:creationId xmlns:a16="http://schemas.microsoft.com/office/drawing/2014/main" id="{9CC887AE-EFDD-2C40-8291-17A445AA6F2D}"/>
              </a:ext>
            </a:extLst>
          </p:cNvPr>
          <p:cNvSpPr>
            <a:spLocks noGrp="1"/>
          </p:cNvSpPr>
          <p:nvPr>
            <p:ph idx="1"/>
          </p:nvPr>
        </p:nvSpPr>
        <p:spPr>
          <a:xfrm>
            <a:off x="838200" y="1825625"/>
            <a:ext cx="10515600" cy="4351338"/>
          </a:xfrm>
        </p:spPr>
        <p:txBody>
          <a:bodyPr>
            <a:normAutofit fontScale="92500" lnSpcReduction="10000"/>
          </a:bodyPr>
          <a:lstStyle/>
          <a:p>
            <a:pPr marL="0" indent="0">
              <a:buNone/>
            </a:pPr>
            <a:r>
              <a:rPr lang="en-US" sz="3000" b="1" i="1" dirty="0">
                <a:solidFill>
                  <a:srgbClr val="006666"/>
                </a:solidFill>
              </a:rPr>
              <a:t>The envisioning of processes and/or </a:t>
            </a:r>
            <a:br>
              <a:rPr lang="en-US" sz="3000" b="1" i="1" dirty="0">
                <a:solidFill>
                  <a:srgbClr val="006666"/>
                </a:solidFill>
              </a:rPr>
            </a:br>
            <a:r>
              <a:rPr lang="en-US" sz="3000" b="1" i="1" dirty="0">
                <a:solidFill>
                  <a:srgbClr val="006666"/>
                </a:solidFill>
              </a:rPr>
              <a:t>interventions that would work well in the future </a:t>
            </a:r>
          </a:p>
          <a:p>
            <a:pPr marL="0" indent="0">
              <a:buNone/>
            </a:pPr>
            <a:endParaRPr lang="en-US" b="1" dirty="0"/>
          </a:p>
          <a:p>
            <a:pPr marL="0" indent="0">
              <a:buNone/>
            </a:pPr>
            <a:r>
              <a:rPr lang="en-US" b="1" dirty="0"/>
              <a:t>Goals</a:t>
            </a:r>
          </a:p>
          <a:p>
            <a:pPr lvl="1"/>
            <a:r>
              <a:rPr lang="en-US" dirty="0"/>
              <a:t>Exploration of “what might be” </a:t>
            </a:r>
          </a:p>
          <a:p>
            <a:pPr lvl="1"/>
            <a:r>
              <a:rPr lang="en-US" dirty="0"/>
              <a:t>There is no idea too large, and certainly no idea too small</a:t>
            </a:r>
          </a:p>
          <a:p>
            <a:pPr lvl="1"/>
            <a:r>
              <a:rPr lang="en-US" dirty="0"/>
              <a:t>Consider what works well elsewhere could be used as a means to invite innovation </a:t>
            </a:r>
            <a:br>
              <a:rPr lang="en-US" dirty="0"/>
            </a:br>
            <a:endParaRPr lang="en-US" dirty="0"/>
          </a:p>
          <a:p>
            <a:pPr marL="0" indent="0">
              <a:buNone/>
            </a:pPr>
            <a:r>
              <a:rPr lang="en-US" b="1" dirty="0">
                <a:solidFill>
                  <a:schemeClr val="tx1">
                    <a:lumMod val="65000"/>
                    <a:lumOff val="35000"/>
                  </a:schemeClr>
                </a:solidFill>
              </a:rPr>
              <a:t>Questions to consider</a:t>
            </a:r>
            <a:endParaRPr lang="en-US" dirty="0">
              <a:solidFill>
                <a:schemeClr val="tx1">
                  <a:lumMod val="65000"/>
                  <a:lumOff val="35000"/>
                </a:schemeClr>
              </a:solidFill>
            </a:endParaRPr>
          </a:p>
          <a:p>
            <a:pPr lvl="1"/>
            <a:r>
              <a:rPr lang="en-US" dirty="0">
                <a:solidFill>
                  <a:schemeClr val="tx1">
                    <a:lumMod val="65000"/>
                    <a:lumOff val="35000"/>
                  </a:schemeClr>
                </a:solidFill>
              </a:rPr>
              <a:t>What can we build upon? What else do we need?</a:t>
            </a:r>
          </a:p>
          <a:p>
            <a:pPr lvl="1"/>
            <a:r>
              <a:rPr lang="en-US" dirty="0">
                <a:solidFill>
                  <a:schemeClr val="tx1">
                    <a:lumMod val="65000"/>
                    <a:lumOff val="35000"/>
                  </a:schemeClr>
                </a:solidFill>
              </a:rPr>
              <a:t>What would help us function at our highest, most productive, collaborative, efficient and meaningful level</a:t>
            </a:r>
            <a:r>
              <a:rPr lang="en-US" dirty="0">
                <a:solidFill>
                  <a:schemeClr val="tx1">
                    <a:lumMod val="65000"/>
                    <a:lumOff val="35000"/>
                  </a:schemeClr>
                </a:solidFill>
                <a:latin typeface="+mj-lt"/>
              </a:rPr>
              <a:t>? </a:t>
            </a:r>
          </a:p>
        </p:txBody>
      </p:sp>
      <p:pic>
        <p:nvPicPr>
          <p:cNvPr id="4" name="Content Placeholder 3" descr="Screen Shot 2019-08-05 at 7.35.14 AM.png">
            <a:extLst>
              <a:ext uri="{FF2B5EF4-FFF2-40B4-BE49-F238E27FC236}">
                <a16:creationId xmlns:a16="http://schemas.microsoft.com/office/drawing/2014/main" id="{6BF538DC-8478-47A8-8AA9-71B1BA5B816F}"/>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6" name="Graphic 5" descr="Thought bubble">
            <a:extLst>
              <a:ext uri="{FF2B5EF4-FFF2-40B4-BE49-F238E27FC236}">
                <a16:creationId xmlns:a16="http://schemas.microsoft.com/office/drawing/2014/main" id="{58D13B55-02E1-411E-BDE2-E204DA18A0B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75099" y="127617"/>
            <a:ext cx="2473079" cy="2473079"/>
          </a:xfrm>
          <a:prstGeom prst="rect">
            <a:avLst/>
          </a:prstGeom>
        </p:spPr>
      </p:pic>
    </p:spTree>
    <p:extLst>
      <p:ext uri="{BB962C8B-B14F-4D97-AF65-F5344CB8AC3E}">
        <p14:creationId xmlns:p14="http://schemas.microsoft.com/office/powerpoint/2010/main" val="3366538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A1D1C-F05C-8443-A4B5-6423D38B674C}"/>
              </a:ext>
            </a:extLst>
          </p:cNvPr>
          <p:cNvSpPr>
            <a:spLocks noGrp="1"/>
          </p:cNvSpPr>
          <p:nvPr>
            <p:ph type="title"/>
          </p:nvPr>
        </p:nvSpPr>
        <p:spPr/>
        <p:txBody>
          <a:bodyPr/>
          <a:lstStyle/>
          <a:p>
            <a:r>
              <a:rPr lang="en-US" b="1" dirty="0">
                <a:solidFill>
                  <a:srgbClr val="006666"/>
                </a:solidFill>
              </a:rPr>
              <a:t>Stage 4: Design</a:t>
            </a:r>
          </a:p>
        </p:txBody>
      </p:sp>
      <p:sp>
        <p:nvSpPr>
          <p:cNvPr id="3" name="Content Placeholder 2">
            <a:extLst>
              <a:ext uri="{FF2B5EF4-FFF2-40B4-BE49-F238E27FC236}">
                <a16:creationId xmlns:a16="http://schemas.microsoft.com/office/drawing/2014/main" id="{CEF40B8C-6544-5A44-9C15-3C7183FEBAC7}"/>
              </a:ext>
            </a:extLst>
          </p:cNvPr>
          <p:cNvSpPr>
            <a:spLocks noGrp="1"/>
          </p:cNvSpPr>
          <p:nvPr>
            <p:ph idx="1"/>
          </p:nvPr>
        </p:nvSpPr>
        <p:spPr/>
        <p:txBody>
          <a:bodyPr>
            <a:normAutofit fontScale="92500" lnSpcReduction="20000"/>
          </a:bodyPr>
          <a:lstStyle/>
          <a:p>
            <a:pPr marL="0" indent="0">
              <a:buNone/>
            </a:pPr>
            <a:r>
              <a:rPr lang="en-US" sz="3000" b="1" i="1" dirty="0">
                <a:solidFill>
                  <a:srgbClr val="006666"/>
                </a:solidFill>
              </a:rPr>
              <a:t>Planning and prioritizing processes and/or </a:t>
            </a:r>
            <a:br>
              <a:rPr lang="en-US" sz="3000" b="1" i="1" dirty="0">
                <a:solidFill>
                  <a:srgbClr val="006666"/>
                </a:solidFill>
              </a:rPr>
            </a:br>
            <a:r>
              <a:rPr lang="en-US" sz="3000" b="1" i="1" dirty="0">
                <a:solidFill>
                  <a:srgbClr val="006666"/>
                </a:solidFill>
              </a:rPr>
              <a:t>interventions that would work well </a:t>
            </a:r>
          </a:p>
          <a:p>
            <a:pPr marL="0" indent="0">
              <a:buNone/>
            </a:pPr>
            <a:endParaRPr lang="en-US" b="1" i="1" dirty="0">
              <a:solidFill>
                <a:srgbClr val="006666"/>
              </a:solidFill>
            </a:endParaRPr>
          </a:p>
          <a:p>
            <a:pPr marL="0" indent="0">
              <a:buNone/>
            </a:pPr>
            <a:r>
              <a:rPr lang="en-US" b="1" dirty="0"/>
              <a:t>Goals</a:t>
            </a:r>
          </a:p>
          <a:p>
            <a:pPr lvl="1"/>
            <a:r>
              <a:rPr lang="en-US" dirty="0"/>
              <a:t>Make choices about “what should be”</a:t>
            </a:r>
          </a:p>
          <a:p>
            <a:pPr lvl="1"/>
            <a:r>
              <a:rPr lang="en-US" dirty="0"/>
              <a:t>Work towards improvement and shaping “the ideal”</a:t>
            </a:r>
          </a:p>
          <a:p>
            <a:pPr lvl="1"/>
            <a:r>
              <a:rPr lang="en-US" dirty="0"/>
              <a:t>Include specifics about how to enact the prioritized changes</a:t>
            </a:r>
            <a:br>
              <a:rPr lang="en-US" dirty="0"/>
            </a:br>
            <a:endParaRPr lang="en-US" dirty="0"/>
          </a:p>
          <a:p>
            <a:pPr marL="0" indent="0">
              <a:buNone/>
            </a:pPr>
            <a:r>
              <a:rPr lang="en-US" b="1" dirty="0">
                <a:solidFill>
                  <a:schemeClr val="tx1">
                    <a:lumMod val="65000"/>
                    <a:lumOff val="35000"/>
                  </a:schemeClr>
                </a:solidFill>
              </a:rPr>
              <a:t>Questions to consider</a:t>
            </a:r>
          </a:p>
          <a:p>
            <a:pPr lvl="1"/>
            <a:r>
              <a:rPr lang="en-US" dirty="0">
                <a:solidFill>
                  <a:schemeClr val="tx1">
                    <a:lumMod val="65000"/>
                    <a:lumOff val="35000"/>
                  </a:schemeClr>
                </a:solidFill>
              </a:rPr>
              <a:t>What is most important to us? </a:t>
            </a:r>
          </a:p>
          <a:p>
            <a:pPr lvl="1"/>
            <a:r>
              <a:rPr lang="en-US" dirty="0">
                <a:solidFill>
                  <a:schemeClr val="tx1">
                    <a:lumMod val="65000"/>
                    <a:lumOff val="35000"/>
                  </a:schemeClr>
                </a:solidFill>
              </a:rPr>
              <a:t>What resources would we need? </a:t>
            </a:r>
          </a:p>
          <a:p>
            <a:pPr lvl="1"/>
            <a:r>
              <a:rPr lang="en-US" dirty="0">
                <a:solidFill>
                  <a:schemeClr val="tx1">
                    <a:lumMod val="65000"/>
                    <a:lumOff val="35000"/>
                  </a:schemeClr>
                </a:solidFill>
              </a:rPr>
              <a:t>Who do we need to engage? </a:t>
            </a:r>
          </a:p>
        </p:txBody>
      </p:sp>
      <p:pic>
        <p:nvPicPr>
          <p:cNvPr id="4" name="Content Placeholder 3" descr="Screen Shot 2019-08-05 at 7.35.14 AM.png">
            <a:extLst>
              <a:ext uri="{FF2B5EF4-FFF2-40B4-BE49-F238E27FC236}">
                <a16:creationId xmlns:a16="http://schemas.microsoft.com/office/drawing/2014/main" id="{8B347197-AC32-4ACB-88AA-0DE344C56DD5}"/>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11" name="Graphic 10" descr="Pencil">
            <a:extLst>
              <a:ext uri="{FF2B5EF4-FFF2-40B4-BE49-F238E27FC236}">
                <a16:creationId xmlns:a16="http://schemas.microsoft.com/office/drawing/2014/main" id="{E74DD6B6-C3EA-46D8-A19D-6C6DF16761D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59020" y="776289"/>
            <a:ext cx="1480023" cy="1480023"/>
          </a:xfrm>
          <a:prstGeom prst="rect">
            <a:avLst/>
          </a:prstGeom>
        </p:spPr>
      </p:pic>
    </p:spTree>
    <p:extLst>
      <p:ext uri="{BB962C8B-B14F-4D97-AF65-F5344CB8AC3E}">
        <p14:creationId xmlns:p14="http://schemas.microsoft.com/office/powerpoint/2010/main" val="381434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0153B-DDE4-7040-BDF9-E421ADF57113}"/>
              </a:ext>
            </a:extLst>
          </p:cNvPr>
          <p:cNvSpPr>
            <a:spLocks noGrp="1"/>
          </p:cNvSpPr>
          <p:nvPr>
            <p:ph type="title"/>
          </p:nvPr>
        </p:nvSpPr>
        <p:spPr/>
        <p:txBody>
          <a:bodyPr/>
          <a:lstStyle/>
          <a:p>
            <a:r>
              <a:rPr lang="en-US" b="1" dirty="0">
                <a:solidFill>
                  <a:srgbClr val="006666"/>
                </a:solidFill>
              </a:rPr>
              <a:t>Stage 5: Deliver</a:t>
            </a:r>
          </a:p>
        </p:txBody>
      </p:sp>
      <p:sp>
        <p:nvSpPr>
          <p:cNvPr id="3" name="Content Placeholder 2">
            <a:extLst>
              <a:ext uri="{FF2B5EF4-FFF2-40B4-BE49-F238E27FC236}">
                <a16:creationId xmlns:a16="http://schemas.microsoft.com/office/drawing/2014/main" id="{16C4C151-73AE-F443-A0F9-7809B7C95A7C}"/>
              </a:ext>
            </a:extLst>
          </p:cNvPr>
          <p:cNvSpPr>
            <a:spLocks noGrp="1"/>
          </p:cNvSpPr>
          <p:nvPr>
            <p:ph idx="1"/>
          </p:nvPr>
        </p:nvSpPr>
        <p:spPr/>
        <p:txBody>
          <a:bodyPr>
            <a:normAutofit lnSpcReduction="10000"/>
          </a:bodyPr>
          <a:lstStyle/>
          <a:p>
            <a:pPr marL="0" indent="0">
              <a:buNone/>
            </a:pPr>
            <a:r>
              <a:rPr lang="en-US" sz="3000" b="1" i="1" dirty="0">
                <a:solidFill>
                  <a:srgbClr val="006666"/>
                </a:solidFill>
                <a:latin typeface="+mj-lt"/>
              </a:rPr>
              <a:t>The implementation of the proposed design</a:t>
            </a:r>
            <a:endParaRPr lang="en-US" sz="3000" b="1" dirty="0">
              <a:solidFill>
                <a:srgbClr val="006666"/>
              </a:solidFill>
              <a:latin typeface="+mj-lt"/>
            </a:endParaRPr>
          </a:p>
          <a:p>
            <a:pPr marL="0" indent="0">
              <a:buNone/>
            </a:pPr>
            <a:endParaRPr lang="en-US" b="1" dirty="0"/>
          </a:p>
          <a:p>
            <a:pPr marL="0" indent="0">
              <a:buNone/>
            </a:pPr>
            <a:r>
              <a:rPr lang="en-US" b="1" dirty="0"/>
              <a:t>Goals</a:t>
            </a:r>
            <a:endParaRPr lang="en-US" dirty="0"/>
          </a:p>
          <a:p>
            <a:pPr lvl="1"/>
            <a:r>
              <a:rPr lang="en-US" dirty="0"/>
              <a:t>Discuss “what will be”  </a:t>
            </a:r>
          </a:p>
          <a:p>
            <a:pPr lvl="1"/>
            <a:r>
              <a:rPr lang="en-US" dirty="0"/>
              <a:t>Create an action plan to support the innovations and ideas generated</a:t>
            </a:r>
          </a:p>
          <a:p>
            <a:pPr marL="0" indent="0">
              <a:buNone/>
            </a:pPr>
            <a:br>
              <a:rPr lang="en-US" b="1" dirty="0"/>
            </a:br>
            <a:r>
              <a:rPr lang="en-US" b="1" dirty="0">
                <a:solidFill>
                  <a:schemeClr val="tx1">
                    <a:lumMod val="65000"/>
                    <a:lumOff val="35000"/>
                  </a:schemeClr>
                </a:solidFill>
              </a:rPr>
              <a:t>Questions to consider</a:t>
            </a:r>
          </a:p>
          <a:p>
            <a:pPr lvl="1"/>
            <a:r>
              <a:rPr lang="en-US" dirty="0">
                <a:solidFill>
                  <a:schemeClr val="tx1">
                    <a:lumMod val="65000"/>
                    <a:lumOff val="35000"/>
                  </a:schemeClr>
                </a:solidFill>
              </a:rPr>
              <a:t>What are our action items? </a:t>
            </a:r>
          </a:p>
          <a:p>
            <a:pPr lvl="1"/>
            <a:r>
              <a:rPr lang="en-US" dirty="0">
                <a:solidFill>
                  <a:schemeClr val="tx1">
                    <a:lumMod val="65000"/>
                    <a:lumOff val="35000"/>
                  </a:schemeClr>
                </a:solidFill>
              </a:rPr>
              <a:t>How will we present this information?</a:t>
            </a:r>
          </a:p>
          <a:p>
            <a:pPr lvl="1"/>
            <a:r>
              <a:rPr lang="en-US" dirty="0">
                <a:solidFill>
                  <a:schemeClr val="tx1">
                    <a:lumMod val="65000"/>
                    <a:lumOff val="35000"/>
                  </a:schemeClr>
                </a:solidFill>
              </a:rPr>
              <a:t>Who needs to know about this? </a:t>
            </a:r>
          </a:p>
        </p:txBody>
      </p:sp>
      <p:pic>
        <p:nvPicPr>
          <p:cNvPr id="4" name="Content Placeholder 3" descr="Screen Shot 2019-08-05 at 7.35.14 AM.png">
            <a:extLst>
              <a:ext uri="{FF2B5EF4-FFF2-40B4-BE49-F238E27FC236}">
                <a16:creationId xmlns:a16="http://schemas.microsoft.com/office/drawing/2014/main" id="{D20C5EC7-3890-4B3E-8BFE-356DEEBB52A4}"/>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pic>
        <p:nvPicPr>
          <p:cNvPr id="7" name="Graphic 6" descr="Open envelope">
            <a:extLst>
              <a:ext uri="{FF2B5EF4-FFF2-40B4-BE49-F238E27FC236}">
                <a16:creationId xmlns:a16="http://schemas.microsoft.com/office/drawing/2014/main" id="{1DCB2CAD-4A97-4FDB-BA89-55E9412B8E7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87148" y="570705"/>
            <a:ext cx="1638891" cy="1638891"/>
          </a:xfrm>
          <a:prstGeom prst="rect">
            <a:avLst/>
          </a:prstGeom>
        </p:spPr>
      </p:pic>
    </p:spTree>
    <p:extLst>
      <p:ext uri="{BB962C8B-B14F-4D97-AF65-F5344CB8AC3E}">
        <p14:creationId xmlns:p14="http://schemas.microsoft.com/office/powerpoint/2010/main" val="3854605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92473" y="108331"/>
            <a:ext cx="7848519" cy="98354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dirty="0">
                <a:solidFill>
                  <a:srgbClr val="006666"/>
                </a:solidFill>
                <a:latin typeface="+mj-lt"/>
                <a:ea typeface="+mj-ea"/>
                <a:cs typeface="+mj-cs"/>
              </a:rPr>
              <a:t>The Appreciative Inquiry Process</a:t>
            </a:r>
          </a:p>
        </p:txBody>
      </p:sp>
      <p:graphicFrame>
        <p:nvGraphicFramePr>
          <p:cNvPr id="5" name="Diagram 4"/>
          <p:cNvGraphicFramePr/>
          <p:nvPr>
            <p:extLst>
              <p:ext uri="{D42A27DB-BD31-4B8C-83A1-F6EECF244321}">
                <p14:modId xmlns:p14="http://schemas.microsoft.com/office/powerpoint/2010/main" val="3165546518"/>
              </p:ext>
            </p:extLst>
          </p:nvPr>
        </p:nvGraphicFramePr>
        <p:xfrm>
          <a:off x="1793175" y="1258785"/>
          <a:ext cx="8847117" cy="49991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Content Placeholder 3" descr="Screen Shot 2019-08-05 at 7.35.14 AM.png">
            <a:extLst>
              <a:ext uri="{FF2B5EF4-FFF2-40B4-BE49-F238E27FC236}">
                <a16:creationId xmlns:a16="http://schemas.microsoft.com/office/drawing/2014/main" id="{278DD094-95F7-4457-84FB-BD60EBAE71FD}"/>
              </a:ext>
            </a:extLst>
          </p:cNvPr>
          <p:cNvPicPr>
            <a:picLocks noChangeAspect="1"/>
          </p:cNvPicPr>
          <p:nvPr/>
        </p:nvPicPr>
        <p:blipFill rotWithShape="1">
          <a:blip r:embed="rId8"/>
          <a:srcRect l="-39" r="29263" b="75347"/>
          <a:stretch/>
        </p:blipFill>
        <p:spPr>
          <a:xfrm>
            <a:off x="10711639" y="6418412"/>
            <a:ext cx="1480361" cy="439588"/>
          </a:xfrm>
          <a:prstGeom prst="rect">
            <a:avLst/>
          </a:prstGeom>
        </p:spPr>
      </p:pic>
      <p:pic>
        <p:nvPicPr>
          <p:cNvPr id="6" name="Graphic 5" descr="Research">
            <a:extLst>
              <a:ext uri="{FF2B5EF4-FFF2-40B4-BE49-F238E27FC236}">
                <a16:creationId xmlns:a16="http://schemas.microsoft.com/office/drawing/2014/main" id="{3FF0B30A-5D41-4081-B5CC-2A3BE36A613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81648" y="1320371"/>
            <a:ext cx="921955" cy="921955"/>
          </a:xfrm>
          <a:prstGeom prst="rect">
            <a:avLst/>
          </a:prstGeom>
        </p:spPr>
      </p:pic>
      <p:pic>
        <p:nvPicPr>
          <p:cNvPr id="9" name="Graphic 8" descr="Thought bubble">
            <a:extLst>
              <a:ext uri="{FF2B5EF4-FFF2-40B4-BE49-F238E27FC236}">
                <a16:creationId xmlns:a16="http://schemas.microsoft.com/office/drawing/2014/main" id="{6F73598E-AE43-4022-B131-35C02A6BF74D}"/>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580039" y="1258785"/>
            <a:ext cx="983541" cy="983541"/>
          </a:xfrm>
          <a:prstGeom prst="rect">
            <a:avLst/>
          </a:prstGeom>
        </p:spPr>
      </p:pic>
      <p:pic>
        <p:nvPicPr>
          <p:cNvPr id="3" name="Graphic 2" descr="Open envelope">
            <a:extLst>
              <a:ext uri="{FF2B5EF4-FFF2-40B4-BE49-F238E27FC236}">
                <a16:creationId xmlns:a16="http://schemas.microsoft.com/office/drawing/2014/main" id="{71CD4CC8-9EFB-4A06-AFCB-B4A13419A28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81648" y="5080429"/>
            <a:ext cx="914400" cy="914400"/>
          </a:xfrm>
          <a:prstGeom prst="rect">
            <a:avLst/>
          </a:prstGeom>
        </p:spPr>
      </p:pic>
      <p:pic>
        <p:nvPicPr>
          <p:cNvPr id="12" name="Graphic 11" descr="Pencil">
            <a:extLst>
              <a:ext uri="{FF2B5EF4-FFF2-40B4-BE49-F238E27FC236}">
                <a16:creationId xmlns:a16="http://schemas.microsoft.com/office/drawing/2014/main" id="{9A2512AC-A1F9-4EF1-A4FC-42C717D0F36D}"/>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486100" y="5223482"/>
            <a:ext cx="914399" cy="914399"/>
          </a:xfrm>
          <a:prstGeom prst="rect">
            <a:avLst/>
          </a:prstGeom>
        </p:spPr>
      </p:pic>
    </p:spTree>
    <p:extLst>
      <p:ext uri="{BB962C8B-B14F-4D97-AF65-F5344CB8AC3E}">
        <p14:creationId xmlns:p14="http://schemas.microsoft.com/office/powerpoint/2010/main" val="1820701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7CE80E0-1052-4619-9D22-D91DE7D5E0E6}"/>
              </a:ext>
            </a:extLst>
          </p:cNvPr>
          <p:cNvSpPr txBox="1"/>
          <p:nvPr/>
        </p:nvSpPr>
        <p:spPr>
          <a:xfrm>
            <a:off x="6072445" y="3794336"/>
            <a:ext cx="5319433" cy="1922251"/>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400" b="1">
                <a:latin typeface="+mj-lt"/>
                <a:ea typeface="+mj-ea"/>
                <a:cs typeface="+mj-cs"/>
              </a:rPr>
              <a:t>The Appreciative Inquiry Guided Worksheet</a:t>
            </a:r>
          </a:p>
        </p:txBody>
      </p:sp>
      <p:sp>
        <p:nvSpPr>
          <p:cNvPr id="31" name="Freeform: Shape 30">
            <a:extLst>
              <a:ext uri="{FF2B5EF4-FFF2-40B4-BE49-F238E27FC236}">
                <a16:creationId xmlns:a16="http://schemas.microsoft.com/office/drawing/2014/main" id="{0C526D66-3621-4347-B1EF-342CBF4D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3466"/>
            <a:ext cx="5393770" cy="6374535"/>
          </a:xfrm>
          <a:custGeom>
            <a:avLst/>
            <a:gdLst>
              <a:gd name="connsiteX0" fmla="*/ 2047752 w 5393770"/>
              <a:gd name="connsiteY0" fmla="*/ 0 h 6374535"/>
              <a:gd name="connsiteX1" fmla="*/ 5393770 w 5393770"/>
              <a:gd name="connsiteY1" fmla="*/ 3346018 h 6374535"/>
              <a:gd name="connsiteX2" fmla="*/ 3642663 w 5393770"/>
              <a:gd name="connsiteY2" fmla="*/ 6288190 h 6374535"/>
              <a:gd name="connsiteX3" fmla="*/ 3463422 w 5393770"/>
              <a:gd name="connsiteY3" fmla="*/ 6374535 h 6374535"/>
              <a:gd name="connsiteX4" fmla="*/ 624279 w 5393770"/>
              <a:gd name="connsiteY4" fmla="*/ 6374535 h 6374535"/>
              <a:gd name="connsiteX5" fmla="*/ 382249 w 5393770"/>
              <a:gd name="connsiteY5" fmla="*/ 6248727 h 6374535"/>
              <a:gd name="connsiteX6" fmla="*/ 143729 w 5393770"/>
              <a:gd name="connsiteY6" fmla="*/ 6097845 h 6374535"/>
              <a:gd name="connsiteX7" fmla="*/ 0 w 5393770"/>
              <a:gd name="connsiteY7" fmla="*/ 5989017 h 6374535"/>
              <a:gd name="connsiteX8" fmla="*/ 0 w 5393770"/>
              <a:gd name="connsiteY8" fmla="*/ 703020 h 6374535"/>
              <a:gd name="connsiteX9" fmla="*/ 143728 w 5393770"/>
              <a:gd name="connsiteY9" fmla="*/ 594191 h 6374535"/>
              <a:gd name="connsiteX10" fmla="*/ 2047752 w 5393770"/>
              <a:gd name="connsiteY10" fmla="*/ 0 h 6374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93770" h="6374535">
                <a:moveTo>
                  <a:pt x="2047752" y="0"/>
                </a:moveTo>
                <a:cubicBezTo>
                  <a:pt x="3895707" y="0"/>
                  <a:pt x="5393770" y="1498063"/>
                  <a:pt x="5393770" y="3346018"/>
                </a:cubicBezTo>
                <a:cubicBezTo>
                  <a:pt x="5393770" y="4616487"/>
                  <a:pt x="4685701" y="5721578"/>
                  <a:pt x="3642663" y="6288190"/>
                </a:cubicBezTo>
                <a:lnTo>
                  <a:pt x="3463422" y="6374535"/>
                </a:lnTo>
                <a:lnTo>
                  <a:pt x="624279" y="6374535"/>
                </a:lnTo>
                <a:lnTo>
                  <a:pt x="382249" y="6248727"/>
                </a:lnTo>
                <a:cubicBezTo>
                  <a:pt x="300507" y="6201724"/>
                  <a:pt x="220937" y="6151368"/>
                  <a:pt x="143729" y="6097845"/>
                </a:cubicBezTo>
                <a:lnTo>
                  <a:pt x="0" y="5989017"/>
                </a:lnTo>
                <a:lnTo>
                  <a:pt x="0" y="703020"/>
                </a:lnTo>
                <a:lnTo>
                  <a:pt x="143728" y="594191"/>
                </a:lnTo>
                <a:cubicBezTo>
                  <a:pt x="684187" y="219535"/>
                  <a:pt x="1340332" y="0"/>
                  <a:pt x="2047752"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0193166D-DDF1-4F9A-A786-A7AEF5375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7373"/>
            <a:ext cx="5229863" cy="6210629"/>
          </a:xfrm>
          <a:custGeom>
            <a:avLst/>
            <a:gdLst>
              <a:gd name="connsiteX0" fmla="*/ 2047751 w 5229863"/>
              <a:gd name="connsiteY0" fmla="*/ 0 h 6210629"/>
              <a:gd name="connsiteX1" fmla="*/ 5229863 w 5229863"/>
              <a:gd name="connsiteY1" fmla="*/ 3182112 h 6210629"/>
              <a:gd name="connsiteX2" fmla="*/ 3286373 w 5229863"/>
              <a:gd name="connsiteY2" fmla="*/ 6114158 h 6210629"/>
              <a:gd name="connsiteX3" fmla="*/ 3022794 w 5229863"/>
              <a:gd name="connsiteY3" fmla="*/ 6210629 h 6210629"/>
              <a:gd name="connsiteX4" fmla="*/ 1077939 w 5229863"/>
              <a:gd name="connsiteY4" fmla="*/ 6210629 h 6210629"/>
              <a:gd name="connsiteX5" fmla="*/ 953634 w 5229863"/>
              <a:gd name="connsiteY5" fmla="*/ 6171135 h 6210629"/>
              <a:gd name="connsiteX6" fmla="*/ 23632 w 5229863"/>
              <a:gd name="connsiteY6" fmla="*/ 5637585 h 6210629"/>
              <a:gd name="connsiteX7" fmla="*/ 0 w 5229863"/>
              <a:gd name="connsiteY7" fmla="*/ 5616107 h 6210629"/>
              <a:gd name="connsiteX8" fmla="*/ 0 w 5229863"/>
              <a:gd name="connsiteY8" fmla="*/ 748118 h 6210629"/>
              <a:gd name="connsiteX9" fmla="*/ 23632 w 5229863"/>
              <a:gd name="connsiteY9" fmla="*/ 726640 h 6210629"/>
              <a:gd name="connsiteX10" fmla="*/ 2047751 w 5229863"/>
              <a:gd name="connsiteY10" fmla="*/ 0 h 6210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9863" h="6210629">
                <a:moveTo>
                  <a:pt x="2047751" y="0"/>
                </a:moveTo>
                <a:cubicBezTo>
                  <a:pt x="3805183" y="0"/>
                  <a:pt x="5229863" y="1424680"/>
                  <a:pt x="5229863" y="3182112"/>
                </a:cubicBezTo>
                <a:cubicBezTo>
                  <a:pt x="5229863" y="4500186"/>
                  <a:pt x="4428481" y="5631087"/>
                  <a:pt x="3286373" y="6114158"/>
                </a:cubicBezTo>
                <a:lnTo>
                  <a:pt x="3022794" y="6210629"/>
                </a:lnTo>
                <a:lnTo>
                  <a:pt x="1077939" y="6210629"/>
                </a:lnTo>
                <a:lnTo>
                  <a:pt x="953634" y="6171135"/>
                </a:lnTo>
                <a:cubicBezTo>
                  <a:pt x="612471" y="6046219"/>
                  <a:pt x="298661" y="5864559"/>
                  <a:pt x="23632" y="5637585"/>
                </a:cubicBezTo>
                <a:lnTo>
                  <a:pt x="0" y="5616107"/>
                </a:lnTo>
                <a:lnTo>
                  <a:pt x="0" y="748118"/>
                </a:lnTo>
                <a:lnTo>
                  <a:pt x="23632" y="726640"/>
                </a:lnTo>
                <a:cubicBezTo>
                  <a:pt x="573689" y="272693"/>
                  <a:pt x="1278875" y="0"/>
                  <a:pt x="2047751"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8A177BCC-4208-4795-8572-4D623BA1E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33763" y="1"/>
            <a:ext cx="4480560" cy="2513993"/>
          </a:xfrm>
          <a:custGeom>
            <a:avLst/>
            <a:gdLst>
              <a:gd name="connsiteX0" fmla="*/ 18382 w 4480560"/>
              <a:gd name="connsiteY0" fmla="*/ 0 h 2513993"/>
              <a:gd name="connsiteX1" fmla="*/ 4462178 w 4480560"/>
              <a:gd name="connsiteY1" fmla="*/ 0 h 2513993"/>
              <a:gd name="connsiteX2" fmla="*/ 4468994 w 4480560"/>
              <a:gd name="connsiteY2" fmla="*/ 44657 h 2513993"/>
              <a:gd name="connsiteX3" fmla="*/ 4480560 w 4480560"/>
              <a:gd name="connsiteY3" fmla="*/ 273713 h 2513993"/>
              <a:gd name="connsiteX4" fmla="*/ 2240280 w 4480560"/>
              <a:gd name="connsiteY4" fmla="*/ 2513993 h 2513993"/>
              <a:gd name="connsiteX5" fmla="*/ 0 w 4480560"/>
              <a:gd name="connsiteY5" fmla="*/ 273713 h 2513993"/>
              <a:gd name="connsiteX6" fmla="*/ 11567 w 4480560"/>
              <a:gd name="connsiteY6" fmla="*/ 44657 h 2513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80560" h="2513993">
                <a:moveTo>
                  <a:pt x="18382" y="0"/>
                </a:moveTo>
                <a:lnTo>
                  <a:pt x="4462178" y="0"/>
                </a:lnTo>
                <a:lnTo>
                  <a:pt x="4468994" y="44657"/>
                </a:lnTo>
                <a:cubicBezTo>
                  <a:pt x="4476642" y="119969"/>
                  <a:pt x="4480560" y="196384"/>
                  <a:pt x="4480560" y="273713"/>
                </a:cubicBezTo>
                <a:cubicBezTo>
                  <a:pt x="4480560" y="1510985"/>
                  <a:pt x="3477552" y="2513993"/>
                  <a:pt x="2240280" y="2513993"/>
                </a:cubicBezTo>
                <a:cubicBezTo>
                  <a:pt x="1003008" y="2513993"/>
                  <a:pt x="0" y="1510985"/>
                  <a:pt x="0" y="273713"/>
                </a:cubicBezTo>
                <a:cubicBezTo>
                  <a:pt x="0" y="196384"/>
                  <a:pt x="3918" y="119969"/>
                  <a:pt x="11567" y="4465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Freeform: Shape 36">
            <a:extLst>
              <a:ext uri="{FF2B5EF4-FFF2-40B4-BE49-F238E27FC236}">
                <a16:creationId xmlns:a16="http://schemas.microsoft.com/office/drawing/2014/main" id="{E4EE7214-AC05-465E-A501-65AA04EF5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8355" y="2"/>
            <a:ext cx="4151376" cy="2349401"/>
          </a:xfrm>
          <a:custGeom>
            <a:avLst/>
            <a:gdLst>
              <a:gd name="connsiteX0" fmla="*/ 20101 w 4151376"/>
              <a:gd name="connsiteY0" fmla="*/ 0 h 2349401"/>
              <a:gd name="connsiteX1" fmla="*/ 4131276 w 4151376"/>
              <a:gd name="connsiteY1" fmla="*/ 0 h 2349401"/>
              <a:gd name="connsiteX2" fmla="*/ 4140659 w 4151376"/>
              <a:gd name="connsiteY2" fmla="*/ 61486 h 2349401"/>
              <a:gd name="connsiteX3" fmla="*/ 4151376 w 4151376"/>
              <a:gd name="connsiteY3" fmla="*/ 273713 h 2349401"/>
              <a:gd name="connsiteX4" fmla="*/ 2075688 w 4151376"/>
              <a:gd name="connsiteY4" fmla="*/ 2349401 h 2349401"/>
              <a:gd name="connsiteX5" fmla="*/ 0 w 4151376"/>
              <a:gd name="connsiteY5" fmla="*/ 273713 h 2349401"/>
              <a:gd name="connsiteX6" fmla="*/ 10717 w 4151376"/>
              <a:gd name="connsiteY6" fmla="*/ 61486 h 2349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1376" h="2349401">
                <a:moveTo>
                  <a:pt x="20101" y="0"/>
                </a:moveTo>
                <a:lnTo>
                  <a:pt x="4131276" y="0"/>
                </a:lnTo>
                <a:lnTo>
                  <a:pt x="4140659" y="61486"/>
                </a:lnTo>
                <a:cubicBezTo>
                  <a:pt x="4147746" y="131265"/>
                  <a:pt x="4151376" y="202065"/>
                  <a:pt x="4151376" y="273713"/>
                </a:cubicBezTo>
                <a:cubicBezTo>
                  <a:pt x="4151376" y="1420084"/>
                  <a:pt x="3222059" y="2349401"/>
                  <a:pt x="2075688" y="2349401"/>
                </a:cubicBezTo>
                <a:cubicBezTo>
                  <a:pt x="929317" y="2349401"/>
                  <a:pt x="0" y="1420084"/>
                  <a:pt x="0" y="273713"/>
                </a:cubicBezTo>
                <a:cubicBezTo>
                  <a:pt x="0" y="202065"/>
                  <a:pt x="3630" y="131265"/>
                  <a:pt x="10717" y="6148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a:extLst>
              <a:ext uri="{FF2B5EF4-FFF2-40B4-BE49-F238E27FC236}">
                <a16:creationId xmlns:a16="http://schemas.microsoft.com/office/drawing/2014/main" id="{750ABBD1-58C7-4D1E-B28E-EFF834E40E9B}"/>
              </a:ext>
            </a:extLst>
          </p:cNvPr>
          <p:cNvPicPr>
            <a:picLocks noChangeAspect="1"/>
          </p:cNvPicPr>
          <p:nvPr/>
        </p:nvPicPr>
        <p:blipFill>
          <a:blip r:embed="rId3"/>
          <a:stretch>
            <a:fillRect/>
          </a:stretch>
        </p:blipFill>
        <p:spPr>
          <a:xfrm>
            <a:off x="6575665" y="110681"/>
            <a:ext cx="1864572" cy="1828801"/>
          </a:xfrm>
          <a:prstGeom prst="rect">
            <a:avLst/>
          </a:prstGeom>
        </p:spPr>
      </p:pic>
      <p:pic>
        <p:nvPicPr>
          <p:cNvPr id="7" name="Picture 6">
            <a:extLst>
              <a:ext uri="{FF2B5EF4-FFF2-40B4-BE49-F238E27FC236}">
                <a16:creationId xmlns:a16="http://schemas.microsoft.com/office/drawing/2014/main" id="{AC492191-2FFF-4D04-8420-99A6DFAB97EA}"/>
              </a:ext>
            </a:extLst>
          </p:cNvPr>
          <p:cNvPicPr>
            <a:picLocks noChangeAspect="1"/>
          </p:cNvPicPr>
          <p:nvPr/>
        </p:nvPicPr>
        <p:blipFill>
          <a:blip r:embed="rId4"/>
          <a:stretch>
            <a:fillRect/>
          </a:stretch>
        </p:blipFill>
        <p:spPr>
          <a:xfrm>
            <a:off x="395919" y="1670714"/>
            <a:ext cx="3559650" cy="4435701"/>
          </a:xfrm>
          <a:prstGeom prst="rect">
            <a:avLst/>
          </a:prstGeom>
        </p:spPr>
      </p:pic>
    </p:spTree>
    <p:extLst>
      <p:ext uri="{BB962C8B-B14F-4D97-AF65-F5344CB8AC3E}">
        <p14:creationId xmlns:p14="http://schemas.microsoft.com/office/powerpoint/2010/main" val="8748083"/>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AC22371-63F3-4C61-9D6F-EA4C9F66A14C}"/>
              </a:ext>
            </a:extLst>
          </p:cNvPr>
          <p:cNvSpPr txBox="1"/>
          <p:nvPr/>
        </p:nvSpPr>
        <p:spPr>
          <a:xfrm>
            <a:off x="517743" y="1012004"/>
            <a:ext cx="2901862" cy="4795408"/>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US" sz="3600" b="1" dirty="0">
                <a:latin typeface="+mj-lt"/>
                <a:ea typeface="+mj-ea"/>
                <a:cs typeface="+mj-cs"/>
              </a:rPr>
              <a:t>Sample Outcomes from a Residency Appreciative Inquiry</a:t>
            </a:r>
          </a:p>
        </p:txBody>
      </p:sp>
      <p:graphicFrame>
        <p:nvGraphicFramePr>
          <p:cNvPr id="2" name="Diagram 1"/>
          <p:cNvGraphicFramePr/>
          <p:nvPr>
            <p:extLst>
              <p:ext uri="{D42A27DB-BD31-4B8C-83A1-F6EECF244321}">
                <p14:modId xmlns:p14="http://schemas.microsoft.com/office/powerpoint/2010/main" val="3815278329"/>
              </p:ext>
            </p:extLst>
          </p:nvPr>
        </p:nvGraphicFramePr>
        <p:xfrm>
          <a:off x="3916647" y="470924"/>
          <a:ext cx="7607299"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Content Placeholder 3" descr="Screen Shot 2019-08-05 at 7.35.14 AM.png">
            <a:extLst>
              <a:ext uri="{FF2B5EF4-FFF2-40B4-BE49-F238E27FC236}">
                <a16:creationId xmlns:a16="http://schemas.microsoft.com/office/drawing/2014/main" id="{39263EAE-B7B5-4EE3-89D8-B82405C718C6}"/>
              </a:ext>
            </a:extLst>
          </p:cNvPr>
          <p:cNvPicPr>
            <a:picLocks noChangeAspect="1"/>
          </p:cNvPicPr>
          <p:nvPr/>
        </p:nvPicPr>
        <p:blipFill rotWithShape="1">
          <a:blip r:embed="rId8"/>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2668425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6666"/>
                </a:solidFill>
              </a:rPr>
              <a:t>Structuring a session: WHO &amp; WHERE?</a:t>
            </a:r>
          </a:p>
        </p:txBody>
      </p:sp>
      <p:sp>
        <p:nvSpPr>
          <p:cNvPr id="3" name="Content Placeholder 2"/>
          <p:cNvSpPr>
            <a:spLocks noGrp="1"/>
          </p:cNvSpPr>
          <p:nvPr>
            <p:ph idx="1"/>
          </p:nvPr>
        </p:nvSpPr>
        <p:spPr>
          <a:xfrm>
            <a:off x="838200" y="1825625"/>
            <a:ext cx="10515600" cy="4450484"/>
          </a:xfrm>
        </p:spPr>
        <p:txBody>
          <a:bodyPr>
            <a:normAutofit/>
          </a:bodyPr>
          <a:lstStyle/>
          <a:p>
            <a:pPr marL="0" indent="0">
              <a:buNone/>
            </a:pPr>
            <a:r>
              <a:rPr lang="en-US" b="1" dirty="0"/>
              <a:t>WHO will be involved? </a:t>
            </a:r>
          </a:p>
          <a:p>
            <a:pPr lvl="1"/>
            <a:r>
              <a:rPr lang="en-US" dirty="0"/>
              <a:t>For example, if looking at resident well-being, would you like it to be resident only? Or does it make sense to have administration present? </a:t>
            </a:r>
          </a:p>
          <a:p>
            <a:pPr lvl="1"/>
            <a:r>
              <a:rPr lang="en-US" dirty="0"/>
              <a:t>The best brainstorming occurs in smaller groups, so consider splitting into 5-10 individuals per group</a:t>
            </a:r>
          </a:p>
          <a:p>
            <a:pPr lvl="1"/>
            <a:r>
              <a:rPr lang="en-US" dirty="0"/>
              <a:t>It is helpful to have at least 1 facilitator per small group</a:t>
            </a:r>
            <a:br>
              <a:rPr lang="en-US" dirty="0"/>
            </a:br>
            <a:endParaRPr lang="en-US" dirty="0"/>
          </a:p>
          <a:p>
            <a:pPr marL="0" indent="0">
              <a:buNone/>
            </a:pPr>
            <a:r>
              <a:rPr lang="en-US" b="1" dirty="0">
                <a:solidFill>
                  <a:schemeClr val="tx1">
                    <a:lumMod val="65000"/>
                    <a:lumOff val="35000"/>
                  </a:schemeClr>
                </a:solidFill>
              </a:rPr>
              <a:t>WHERE should it occur? </a:t>
            </a:r>
          </a:p>
          <a:p>
            <a:pPr lvl="1"/>
            <a:r>
              <a:rPr lang="en-US" dirty="0">
                <a:solidFill>
                  <a:schemeClr val="tx1">
                    <a:lumMod val="65000"/>
                    <a:lumOff val="35000"/>
                  </a:schemeClr>
                </a:solidFill>
              </a:rPr>
              <a:t>At or outside of the hospital setting? AI is inherently flexible and can be molded to different settings and situations.</a:t>
            </a:r>
          </a:p>
        </p:txBody>
      </p:sp>
      <p:pic>
        <p:nvPicPr>
          <p:cNvPr id="4" name="Content Placeholder 3" descr="Screen Shot 2019-08-05 at 7.35.14 AM.png">
            <a:extLst>
              <a:ext uri="{FF2B5EF4-FFF2-40B4-BE49-F238E27FC236}">
                <a16:creationId xmlns:a16="http://schemas.microsoft.com/office/drawing/2014/main" id="{4A3D11CE-D1FE-4668-BFE6-4A8BAFB949E0}"/>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41438994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6666"/>
                </a:solidFill>
              </a:rPr>
              <a:t>Structuring a session: WHEN?</a:t>
            </a:r>
          </a:p>
        </p:txBody>
      </p:sp>
      <p:sp>
        <p:nvSpPr>
          <p:cNvPr id="3" name="Content Placeholder 2"/>
          <p:cNvSpPr>
            <a:spLocks noGrp="1"/>
          </p:cNvSpPr>
          <p:nvPr>
            <p:ph idx="1"/>
          </p:nvPr>
        </p:nvSpPr>
        <p:spPr>
          <a:xfrm>
            <a:off x="838200" y="1825625"/>
            <a:ext cx="10515600" cy="4450484"/>
          </a:xfrm>
        </p:spPr>
        <p:txBody>
          <a:bodyPr>
            <a:normAutofit/>
          </a:bodyPr>
          <a:lstStyle/>
          <a:p>
            <a:pPr marL="0" indent="0">
              <a:buNone/>
            </a:pPr>
            <a:r>
              <a:rPr lang="en-US" b="1" dirty="0"/>
              <a:t>WHEN (and for how long) should you have it?  </a:t>
            </a:r>
          </a:p>
          <a:p>
            <a:pPr lvl="1"/>
            <a:r>
              <a:rPr lang="en-US" dirty="0"/>
              <a:t>Time allotment depends on the goals </a:t>
            </a:r>
          </a:p>
          <a:p>
            <a:pPr lvl="1"/>
            <a:r>
              <a:rPr lang="en-US" dirty="0"/>
              <a:t>Ideally it is completed over 2-3 hours though shorter timeframes can work</a:t>
            </a:r>
          </a:p>
          <a:p>
            <a:pPr lvl="1"/>
            <a:r>
              <a:rPr lang="en-US" dirty="0"/>
              <a:t>Knowing how much time you have in advance will help determine how much time can be spent in each stage</a:t>
            </a:r>
          </a:p>
          <a:p>
            <a:pPr lvl="1"/>
            <a:r>
              <a:rPr lang="en-US" dirty="0"/>
              <a:t>Be sure to plan the timing out prior to the session</a:t>
            </a:r>
          </a:p>
          <a:p>
            <a:pPr lvl="1"/>
            <a:r>
              <a:rPr lang="en-US" dirty="0"/>
              <a:t>The Discover, Dream and Design stages can often run long</a:t>
            </a:r>
          </a:p>
          <a:p>
            <a:pPr lvl="1"/>
            <a:r>
              <a:rPr lang="en-US" dirty="0"/>
              <a:t>It is helpful to have a timekeeper</a:t>
            </a:r>
          </a:p>
        </p:txBody>
      </p:sp>
      <p:pic>
        <p:nvPicPr>
          <p:cNvPr id="4" name="Content Placeholder 3" descr="Screen Shot 2019-08-05 at 7.35.14 AM.png">
            <a:extLst>
              <a:ext uri="{FF2B5EF4-FFF2-40B4-BE49-F238E27FC236}">
                <a16:creationId xmlns:a16="http://schemas.microsoft.com/office/drawing/2014/main" id="{76F90311-6B0F-42C5-A108-E33F580E199B}"/>
              </a:ext>
            </a:extLst>
          </p:cNvPr>
          <p:cNvPicPr>
            <a:picLocks noChangeAspect="1"/>
          </p:cNvPicPr>
          <p:nvPr/>
        </p:nvPicPr>
        <p:blipFill rotWithShape="1">
          <a:blip r:embed="rId3"/>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2806942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6666"/>
                </a:solidFill>
              </a:rPr>
              <a:t>Structuring a session: HOW, WHAT &amp; WHY?	</a:t>
            </a:r>
          </a:p>
        </p:txBody>
      </p:sp>
      <p:sp>
        <p:nvSpPr>
          <p:cNvPr id="3" name="Content Placeholder 2"/>
          <p:cNvSpPr>
            <a:spLocks noGrp="1"/>
          </p:cNvSpPr>
          <p:nvPr>
            <p:ph idx="1"/>
          </p:nvPr>
        </p:nvSpPr>
        <p:spPr>
          <a:xfrm>
            <a:off x="838200" y="1825625"/>
            <a:ext cx="10515600" cy="4351338"/>
          </a:xfrm>
        </p:spPr>
        <p:txBody>
          <a:bodyPr>
            <a:normAutofit/>
          </a:bodyPr>
          <a:lstStyle/>
          <a:p>
            <a:pPr marL="0" indent="0">
              <a:buNone/>
            </a:pPr>
            <a:r>
              <a:rPr lang="en-US" b="1" dirty="0"/>
              <a:t>HOW will you gather the information? </a:t>
            </a:r>
          </a:p>
          <a:p>
            <a:pPr lvl="1"/>
            <a:r>
              <a:rPr lang="en-US" dirty="0"/>
              <a:t>Having handouts or flipcharts for each group is helpful </a:t>
            </a:r>
          </a:p>
          <a:p>
            <a:pPr lvl="1"/>
            <a:r>
              <a:rPr lang="en-US" dirty="0"/>
              <a:t>Report-outs from each small group will help create a “master list” of ideas</a:t>
            </a:r>
            <a:br>
              <a:rPr lang="en-US" dirty="0"/>
            </a:br>
            <a:endParaRPr lang="en-US" dirty="0"/>
          </a:p>
          <a:p>
            <a:pPr marL="0" indent="0">
              <a:buNone/>
            </a:pPr>
            <a:r>
              <a:rPr lang="en-US" b="1" dirty="0"/>
              <a:t>WHY collect the information and WHAT will you do with it? </a:t>
            </a:r>
          </a:p>
          <a:p>
            <a:pPr lvl="1"/>
            <a:r>
              <a:rPr lang="en-US" dirty="0"/>
              <a:t>The process requires </a:t>
            </a:r>
            <a:r>
              <a:rPr lang="en-US" i="1" dirty="0"/>
              <a:t>bidirectional</a:t>
            </a:r>
            <a:r>
              <a:rPr lang="en-US" dirty="0"/>
              <a:t> investment (i.e. organization leaders and facilitators must be open to hearing what the participants have to say AND be willing to consider change)</a:t>
            </a:r>
          </a:p>
        </p:txBody>
      </p:sp>
      <p:pic>
        <p:nvPicPr>
          <p:cNvPr id="4" name="Content Placeholder 3" descr="Screen Shot 2019-08-05 at 7.35.14 AM.png">
            <a:extLst>
              <a:ext uri="{FF2B5EF4-FFF2-40B4-BE49-F238E27FC236}">
                <a16:creationId xmlns:a16="http://schemas.microsoft.com/office/drawing/2014/main" id="{66C2CF5D-67B2-4E0E-B8B3-C5C016527E41}"/>
              </a:ext>
            </a:extLst>
          </p:cNvPr>
          <p:cNvPicPr>
            <a:picLocks noChangeAspect="1"/>
          </p:cNvPicPr>
          <p:nvPr/>
        </p:nvPicPr>
        <p:blipFill rotWithShape="1">
          <a:blip r:embed="rId2"/>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6586741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DF40726-9B19-4165-9C26-757D16E19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199" y="564211"/>
            <a:ext cx="4571999" cy="1165002"/>
          </a:xfrm>
        </p:spPr>
        <p:txBody>
          <a:bodyPr anchor="b">
            <a:normAutofit/>
          </a:bodyPr>
          <a:lstStyle/>
          <a:p>
            <a:r>
              <a:rPr lang="en-US" b="1" dirty="0">
                <a:solidFill>
                  <a:srgbClr val="006666"/>
                </a:solidFill>
              </a:rPr>
              <a:t>Passing the Baton</a:t>
            </a:r>
          </a:p>
        </p:txBody>
      </p:sp>
      <p:sp>
        <p:nvSpPr>
          <p:cNvPr id="3" name="Content Placeholder 2"/>
          <p:cNvSpPr>
            <a:spLocks noGrp="1"/>
          </p:cNvSpPr>
          <p:nvPr>
            <p:ph idx="1"/>
          </p:nvPr>
        </p:nvSpPr>
        <p:spPr>
          <a:xfrm>
            <a:off x="838199" y="2055327"/>
            <a:ext cx="4571999" cy="3776975"/>
          </a:xfrm>
        </p:spPr>
        <p:txBody>
          <a:bodyPr>
            <a:normAutofit/>
          </a:bodyPr>
          <a:lstStyle/>
          <a:p>
            <a:pPr marL="0" indent="0">
              <a:buNone/>
            </a:pPr>
            <a:r>
              <a:rPr lang="en-US" sz="2400" dirty="0"/>
              <a:t>In this subsection of the WELL Toolkit you will find additional materials (e.g. AI Summary Sheet) to embark on your own Appreciative Inquiry… </a:t>
            </a:r>
          </a:p>
          <a:p>
            <a:pPr marL="0" indent="0">
              <a:buNone/>
            </a:pPr>
            <a:endParaRPr lang="en-US" sz="2400" dirty="0"/>
          </a:p>
          <a:p>
            <a:pPr marL="0" indent="0">
              <a:buNone/>
            </a:pPr>
            <a:endParaRPr lang="en-US" sz="2400" dirty="0"/>
          </a:p>
          <a:p>
            <a:pPr marL="0" indent="0">
              <a:buNone/>
            </a:pPr>
            <a:r>
              <a:rPr lang="en-US" sz="3600" dirty="0">
                <a:solidFill>
                  <a:srgbClr val="006666"/>
                </a:solidFill>
              </a:rPr>
              <a:t>GIVE IT A TRY!</a:t>
            </a:r>
            <a:br>
              <a:rPr lang="en-US" sz="1800" dirty="0"/>
            </a:br>
            <a:r>
              <a:rPr lang="en-US" sz="1800" dirty="0"/>
              <a:t> </a:t>
            </a:r>
          </a:p>
        </p:txBody>
      </p:sp>
      <p:pic>
        <p:nvPicPr>
          <p:cNvPr id="12" name="Picture 11">
            <a:extLst>
              <a:ext uri="{FF2B5EF4-FFF2-40B4-BE49-F238E27FC236}">
                <a16:creationId xmlns:a16="http://schemas.microsoft.com/office/drawing/2014/main" id="{CC8FCCC6-2C8C-4F6A-BD8F-446E1B9594F5}"/>
              </a:ext>
            </a:extLst>
          </p:cNvPr>
          <p:cNvPicPr>
            <a:picLocks noChangeAspect="1"/>
          </p:cNvPicPr>
          <p:nvPr/>
        </p:nvPicPr>
        <p:blipFill rotWithShape="1">
          <a:blip r:embed="rId3">
            <a:extLst>
              <a:ext uri="{28A0092B-C50C-407E-A947-70E740481C1C}">
                <a14:useLocalDpi xmlns:a14="http://schemas.microsoft.com/office/drawing/2010/main" val="0"/>
              </a:ext>
            </a:extLst>
          </a:blip>
          <a:srcRect l="2350" r="86" b="-4"/>
          <a:stretch/>
        </p:blipFill>
        <p:spPr>
          <a:xfrm>
            <a:off x="6190488" y="566928"/>
            <a:ext cx="5157216" cy="5286197"/>
          </a:xfrm>
          <a:prstGeom prst="rect">
            <a:avLst/>
          </a:prstGeom>
        </p:spPr>
      </p:pic>
      <p:sp>
        <p:nvSpPr>
          <p:cNvPr id="20" name="Rectangle 19">
            <a:extLst>
              <a:ext uri="{FF2B5EF4-FFF2-40B4-BE49-F238E27FC236}">
                <a16:creationId xmlns:a16="http://schemas.microsoft.com/office/drawing/2014/main" id="{2089CB41-F399-4AEB-980C-5BFB1049C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6112341"/>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1BFC967B-3DD6-463D-9DB9-6E4419AE0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96768" y="3817404"/>
            <a:ext cx="54864" cy="457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13" name="Content Placeholder 3" descr="Screen Shot 2019-08-05 at 7.35.14 AM.png">
            <a:extLst>
              <a:ext uri="{FF2B5EF4-FFF2-40B4-BE49-F238E27FC236}">
                <a16:creationId xmlns:a16="http://schemas.microsoft.com/office/drawing/2014/main" id="{918BF75B-C773-41BD-B258-2941FDA7C3F5}"/>
              </a:ext>
            </a:extLst>
          </p:cNvPr>
          <p:cNvPicPr>
            <a:picLocks noChangeAspect="1"/>
          </p:cNvPicPr>
          <p:nvPr/>
        </p:nvPicPr>
        <p:blipFill rotWithShape="1">
          <a:blip r:embed="rId4"/>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2695602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AF4B-E0E3-4CD8-AC28-FFB87C8906C0}"/>
              </a:ext>
            </a:extLst>
          </p:cNvPr>
          <p:cNvSpPr>
            <a:spLocks noGrp="1"/>
          </p:cNvSpPr>
          <p:nvPr>
            <p:ph type="title"/>
          </p:nvPr>
        </p:nvSpPr>
        <p:spPr/>
        <p:txBody>
          <a:bodyPr/>
          <a:lstStyle/>
          <a:p>
            <a:r>
              <a:rPr lang="en-US" b="1" dirty="0">
                <a:solidFill>
                  <a:srgbClr val="008080"/>
                </a:solidFill>
              </a:rPr>
              <a:t>Appreciative Inquiry Resources</a:t>
            </a:r>
          </a:p>
        </p:txBody>
      </p:sp>
      <p:sp>
        <p:nvSpPr>
          <p:cNvPr id="3" name="Content Placeholder 2">
            <a:extLst>
              <a:ext uri="{FF2B5EF4-FFF2-40B4-BE49-F238E27FC236}">
                <a16:creationId xmlns:a16="http://schemas.microsoft.com/office/drawing/2014/main" id="{E1CCCAD5-F62A-490E-BD0F-17FC3440A4EA}"/>
              </a:ext>
            </a:extLst>
          </p:cNvPr>
          <p:cNvSpPr>
            <a:spLocks noGrp="1"/>
          </p:cNvSpPr>
          <p:nvPr>
            <p:ph idx="1"/>
          </p:nvPr>
        </p:nvSpPr>
        <p:spPr/>
        <p:txBody>
          <a:bodyPr>
            <a:normAutofit/>
          </a:bodyPr>
          <a:lstStyle/>
          <a:p>
            <a:pPr marL="0" indent="0">
              <a:buNone/>
            </a:pPr>
            <a:r>
              <a:rPr lang="en-US" sz="3200" b="1" dirty="0">
                <a:latin typeface="+mj-lt"/>
              </a:rPr>
              <a:t>AMA Steps Forward </a:t>
            </a:r>
            <a:br>
              <a:rPr lang="en-US" sz="2400" b="1" dirty="0">
                <a:latin typeface="+mj-lt"/>
              </a:rPr>
            </a:br>
            <a:r>
              <a:rPr lang="en-US" sz="2400" dirty="0">
                <a:latin typeface="+mj-lt"/>
              </a:rPr>
              <a:t>Appreciative Inquiry Principles</a:t>
            </a:r>
            <a:br>
              <a:rPr lang="en-US" sz="2400" dirty="0">
                <a:latin typeface="+mj-lt"/>
              </a:rPr>
            </a:br>
            <a:r>
              <a:rPr lang="en-US" sz="2400" dirty="0">
                <a:latin typeface="+mj-lt"/>
                <a:hlinkClick r:id="rId3"/>
              </a:rPr>
              <a:t>https://edhub.ama-assn.org/steps-forward/module/2702691</a:t>
            </a:r>
            <a:br>
              <a:rPr lang="en-US" sz="2400" dirty="0">
                <a:latin typeface="+mj-lt"/>
              </a:rPr>
            </a:br>
            <a:endParaRPr lang="en-US" sz="2400" dirty="0">
              <a:latin typeface="+mj-lt"/>
            </a:endParaRPr>
          </a:p>
          <a:p>
            <a:pPr marL="0" indent="0">
              <a:buNone/>
            </a:pPr>
            <a:r>
              <a:rPr lang="en-US" sz="3200" b="1" dirty="0">
                <a:latin typeface="+mj-lt"/>
              </a:rPr>
              <a:t>Positive Psychology Program </a:t>
            </a:r>
            <a:br>
              <a:rPr lang="en-US" sz="2400" b="1" dirty="0">
                <a:latin typeface="+mj-lt"/>
              </a:rPr>
            </a:br>
            <a:r>
              <a:rPr lang="en-US" sz="2400" dirty="0">
                <a:latin typeface="+mj-lt"/>
              </a:rPr>
              <a:t>Appreciative Inquiry Interview Questions</a:t>
            </a:r>
            <a:br>
              <a:rPr lang="en-US" sz="2400" dirty="0">
                <a:latin typeface="+mj-lt"/>
              </a:rPr>
            </a:br>
            <a:r>
              <a:rPr lang="en-US" sz="2400" dirty="0">
                <a:latin typeface="+mj-lt"/>
                <a:hlinkClick r:id="rId4"/>
              </a:rPr>
              <a:t>https://positivepsychologyprogram.com/appreciative-inquiry-questions</a:t>
            </a:r>
            <a:r>
              <a:rPr lang="en-US" sz="2400" dirty="0">
                <a:latin typeface="+mj-lt"/>
              </a:rPr>
              <a:t> </a:t>
            </a:r>
            <a:br>
              <a:rPr lang="en-US" sz="2400" dirty="0">
                <a:latin typeface="+mj-lt"/>
              </a:rPr>
            </a:br>
            <a:endParaRPr lang="en-US" sz="2400" dirty="0">
              <a:latin typeface="+mj-lt"/>
            </a:endParaRPr>
          </a:p>
          <a:p>
            <a:pPr marL="0" indent="0">
              <a:buNone/>
            </a:pPr>
            <a:r>
              <a:rPr lang="en-US" sz="3200" b="1" dirty="0">
                <a:latin typeface="+mj-lt"/>
              </a:rPr>
              <a:t>The Center for Appreciative Inquiry </a:t>
            </a:r>
            <a:br>
              <a:rPr lang="en-US" sz="2400" b="1" dirty="0">
                <a:latin typeface="+mj-lt"/>
              </a:rPr>
            </a:br>
            <a:r>
              <a:rPr lang="en-US" sz="2400" dirty="0">
                <a:latin typeface="+mj-lt"/>
                <a:hlinkClick r:id="rId5"/>
              </a:rPr>
              <a:t>https://www.centerforappreciativeinquiry.net</a:t>
            </a:r>
            <a:r>
              <a:rPr lang="en-US" sz="2400" dirty="0">
                <a:latin typeface="+mj-lt"/>
              </a:rPr>
              <a:t> </a:t>
            </a:r>
          </a:p>
        </p:txBody>
      </p:sp>
      <p:pic>
        <p:nvPicPr>
          <p:cNvPr id="5" name="Graphic 4" descr="Plant">
            <a:extLst>
              <a:ext uri="{FF2B5EF4-FFF2-40B4-BE49-F238E27FC236}">
                <a16:creationId xmlns:a16="http://schemas.microsoft.com/office/drawing/2014/main" id="{7867BB52-DB98-4C0B-8A4A-6FF9795C7E5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9750925" y="608316"/>
            <a:ext cx="1799116" cy="1799116"/>
          </a:xfrm>
          <a:prstGeom prst="rect">
            <a:avLst/>
          </a:prstGeom>
        </p:spPr>
      </p:pic>
      <p:pic>
        <p:nvPicPr>
          <p:cNvPr id="6" name="Content Placeholder 3" descr="Screen Shot 2019-08-05 at 7.35.14 AM.png">
            <a:extLst>
              <a:ext uri="{FF2B5EF4-FFF2-40B4-BE49-F238E27FC236}">
                <a16:creationId xmlns:a16="http://schemas.microsoft.com/office/drawing/2014/main" id="{F5995315-2CFA-4807-BF4A-941242096182}"/>
              </a:ext>
            </a:extLst>
          </p:cNvPr>
          <p:cNvPicPr>
            <a:picLocks noChangeAspect="1"/>
          </p:cNvPicPr>
          <p:nvPr/>
        </p:nvPicPr>
        <p:blipFill rotWithShape="1">
          <a:blip r:embed="rId8"/>
          <a:srcRect l="-39" r="29263" b="75347"/>
          <a:stretch/>
        </p:blipFill>
        <p:spPr>
          <a:xfrm>
            <a:off x="10711639" y="6418412"/>
            <a:ext cx="1480361" cy="439588"/>
          </a:xfrm>
          <a:prstGeom prst="rect">
            <a:avLst/>
          </a:prstGeom>
        </p:spPr>
      </p:pic>
    </p:spTree>
    <p:extLst>
      <p:ext uri="{BB962C8B-B14F-4D97-AF65-F5344CB8AC3E}">
        <p14:creationId xmlns:p14="http://schemas.microsoft.com/office/powerpoint/2010/main" val="7731181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4402377" cy="3925305"/>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 name="Title 1">
            <a:extLst>
              <a:ext uri="{FF2B5EF4-FFF2-40B4-BE49-F238E27FC236}">
                <a16:creationId xmlns:a16="http://schemas.microsoft.com/office/drawing/2014/main" id="{E2AA8699-9EAA-47F1-968F-87173D778D76}"/>
              </a:ext>
            </a:extLst>
          </p:cNvPr>
          <p:cNvSpPr>
            <a:spLocks noGrp="1"/>
          </p:cNvSpPr>
          <p:nvPr>
            <p:ph type="title"/>
          </p:nvPr>
        </p:nvSpPr>
        <p:spPr>
          <a:xfrm>
            <a:off x="774700" y="762000"/>
            <a:ext cx="3759200" cy="3300984"/>
          </a:xfrm>
        </p:spPr>
        <p:txBody>
          <a:bodyPr>
            <a:normAutofit/>
          </a:bodyPr>
          <a:lstStyle/>
          <a:p>
            <a:r>
              <a:rPr lang="en-US" dirty="0">
                <a:solidFill>
                  <a:srgbClr val="FFFFFF"/>
                </a:solidFill>
              </a:rPr>
              <a:t>Thank you!</a:t>
            </a:r>
          </a:p>
        </p:txBody>
      </p:sp>
      <p:sp>
        <p:nvSpPr>
          <p:cNvPr id="15" name="Rectangle 14">
            <a:extLst>
              <a:ext uri="{FF2B5EF4-FFF2-40B4-BE49-F238E27FC236}">
                <a16:creationId xmlns:a16="http://schemas.microsoft.com/office/drawing/2014/main" id="{8360DEE6-1688-464C-9934-972BEA15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488" y="455954"/>
            <a:ext cx="2112264" cy="1869241"/>
          </a:xfrm>
          <a:prstGeom prst="rect">
            <a:avLst/>
          </a:prstGeom>
          <a:solidFill>
            <a:srgbClr val="C6320D">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1E04659-8519-4DD8-BE9C-4747C1612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488" y="2506285"/>
            <a:ext cx="2107497" cy="1869241"/>
          </a:xfrm>
          <a:prstGeom prst="rect">
            <a:avLst/>
          </a:prstGeom>
          <a:solidFill>
            <a:srgbClr val="C6320D">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40576"/>
            <a:ext cx="4402378" cy="1858504"/>
          </a:xfrm>
          <a:prstGeom prst="rect">
            <a:avLst/>
          </a:prstGeom>
          <a:solidFill>
            <a:srgbClr val="A04E39">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1" name="Rectangle 20">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8948" y="4534354"/>
            <a:ext cx="2107497" cy="1858505"/>
          </a:xfrm>
          <a:prstGeom prst="rect">
            <a:avLst/>
          </a:prstGeom>
          <a:solidFill>
            <a:srgbClr val="C6320D"/>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3" name="Rectangle 2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27567" y="450221"/>
            <a:ext cx="4405512" cy="5948858"/>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Content Placeholder 2">
            <a:extLst>
              <a:ext uri="{FF2B5EF4-FFF2-40B4-BE49-F238E27FC236}">
                <a16:creationId xmlns:a16="http://schemas.microsoft.com/office/drawing/2014/main" id="{C646E25E-6D6C-4629-B39C-AEDDC2CFA825}"/>
              </a:ext>
            </a:extLst>
          </p:cNvPr>
          <p:cNvSpPr>
            <a:spLocks noGrp="1"/>
          </p:cNvSpPr>
          <p:nvPr>
            <p:ph idx="1"/>
          </p:nvPr>
        </p:nvSpPr>
        <p:spPr>
          <a:xfrm>
            <a:off x="7658103" y="795548"/>
            <a:ext cx="3759198" cy="5275603"/>
          </a:xfrm>
        </p:spPr>
        <p:txBody>
          <a:bodyPr anchor="ctr">
            <a:normAutofit/>
          </a:bodyPr>
          <a:lstStyle/>
          <a:p>
            <a:pPr marL="0" indent="0" algn="ctr">
              <a:buNone/>
            </a:pPr>
            <a:r>
              <a:rPr lang="en-US" sz="2400" b="1" dirty="0">
                <a:cs typeface="Calibri Light" panose="020F0302020204030204" pitchFamily="34" charset="0"/>
              </a:rPr>
              <a:t>For more information:</a:t>
            </a:r>
          </a:p>
          <a:p>
            <a:pPr marL="0" indent="0" algn="ctr">
              <a:buNone/>
            </a:pPr>
            <a:r>
              <a:rPr lang="en-US" sz="2000" dirty="0">
                <a:cs typeface="Calibri Light" panose="020F0302020204030204" pitchFamily="34" charset="0"/>
              </a:rPr>
              <a:t>The WELL Website </a:t>
            </a:r>
            <a:r>
              <a:rPr lang="en-US" sz="2000" dirty="0">
                <a:cs typeface="Calibri Light" panose="020F0302020204030204" pitchFamily="34" charset="0"/>
                <a:hlinkClick r:id="rId3"/>
              </a:rPr>
              <a:t>https://gmewellness.upmc.com</a:t>
            </a:r>
            <a:r>
              <a:rPr lang="en-US" sz="2000" dirty="0">
                <a:cs typeface="Calibri Light" panose="020F0302020204030204" pitchFamily="34" charset="0"/>
              </a:rPr>
              <a:t> </a:t>
            </a:r>
            <a:br>
              <a:rPr lang="en-US" sz="2000" dirty="0">
                <a:cs typeface="Calibri Light" panose="020F0302020204030204" pitchFamily="34" charset="0"/>
              </a:rPr>
            </a:br>
            <a:endParaRPr lang="en-US" sz="2000" dirty="0">
              <a:cs typeface="Calibri Light" panose="020F0302020204030204" pitchFamily="34" charset="0"/>
            </a:endParaRPr>
          </a:p>
          <a:p>
            <a:pPr marL="0" indent="0" algn="ctr">
              <a:buNone/>
            </a:pPr>
            <a:endParaRPr lang="en-US" sz="2400" dirty="0">
              <a:cs typeface="Calibri Light" panose="020F0302020204030204" pitchFamily="34" charset="0"/>
            </a:endParaRPr>
          </a:p>
          <a:p>
            <a:pPr marL="0" indent="0" algn="ctr">
              <a:buNone/>
            </a:pPr>
            <a:endParaRPr lang="en-US" sz="2400" dirty="0">
              <a:cs typeface="Calibri Light" panose="020F0302020204030204" pitchFamily="34" charset="0"/>
            </a:endParaRPr>
          </a:p>
          <a:p>
            <a:pPr marL="0" indent="0" algn="ctr">
              <a:buNone/>
            </a:pPr>
            <a:endParaRPr lang="en-US" sz="2400" dirty="0">
              <a:cs typeface="Calibri Light" panose="020F0302020204030204" pitchFamily="34" charset="0"/>
            </a:endParaRPr>
          </a:p>
          <a:p>
            <a:pPr marL="0" indent="0" algn="ctr">
              <a:buNone/>
            </a:pPr>
            <a:r>
              <a:rPr lang="en-US" sz="2400" b="1" dirty="0">
                <a:cs typeface="Calibri Light" panose="020F0302020204030204" pitchFamily="34" charset="0"/>
              </a:rPr>
              <a:t>Please email questions to: </a:t>
            </a:r>
          </a:p>
          <a:p>
            <a:pPr marL="0" indent="0" algn="ctr">
              <a:buNone/>
            </a:pPr>
            <a:r>
              <a:rPr lang="en-US" sz="2000" dirty="0">
                <a:cs typeface="Calibri Light" panose="020F0302020204030204" pitchFamily="34" charset="0"/>
              </a:rPr>
              <a:t>Sansea Jacobson, M.D. </a:t>
            </a:r>
            <a:r>
              <a:rPr lang="en-US" sz="2000" dirty="0">
                <a:cs typeface="Calibri Light" panose="020F0302020204030204" pitchFamily="34" charset="0"/>
                <a:hlinkClick r:id="rId4"/>
              </a:rPr>
              <a:t>jacobsonsl@upmc.edu</a:t>
            </a:r>
            <a:r>
              <a:rPr lang="en-US" sz="2000" dirty="0">
                <a:cs typeface="Calibri Light" panose="020F0302020204030204" pitchFamily="34" charset="0"/>
              </a:rPr>
              <a:t> </a:t>
            </a:r>
          </a:p>
          <a:p>
            <a:pPr marL="0" indent="0" algn="ctr">
              <a:buNone/>
            </a:pPr>
            <a:r>
              <a:rPr lang="en-US" sz="2000" dirty="0">
                <a:cs typeface="Calibri Light" panose="020F0302020204030204" pitchFamily="34" charset="0"/>
              </a:rPr>
              <a:t>Vu Nguyen, M.D.</a:t>
            </a:r>
            <a:br>
              <a:rPr lang="en-US" sz="2000" dirty="0">
                <a:cs typeface="Calibri Light" panose="020F0302020204030204" pitchFamily="34" charset="0"/>
              </a:rPr>
            </a:br>
            <a:r>
              <a:rPr lang="en-US" sz="2000" dirty="0">
                <a:cs typeface="Calibri Light" panose="020F0302020204030204" pitchFamily="34" charset="0"/>
                <a:hlinkClick r:id="rId5"/>
              </a:rPr>
              <a:t>nguyenvt3@upmc.edu</a:t>
            </a:r>
            <a:r>
              <a:rPr lang="en-US" sz="2000" dirty="0">
                <a:cs typeface="Calibri Light" panose="020F0302020204030204" pitchFamily="34" charset="0"/>
              </a:rPr>
              <a:t> </a:t>
            </a:r>
          </a:p>
        </p:txBody>
      </p:sp>
      <p:pic>
        <p:nvPicPr>
          <p:cNvPr id="8" name="Content Placeholder 3" descr="Screen Shot 2019-08-05 at 7.35.14 AM.png">
            <a:extLst>
              <a:ext uri="{FF2B5EF4-FFF2-40B4-BE49-F238E27FC236}">
                <a16:creationId xmlns:a16="http://schemas.microsoft.com/office/drawing/2014/main" id="{FC0E2FC1-2BD8-4D00-B7D3-A4FC1E057825}"/>
              </a:ext>
            </a:extLst>
          </p:cNvPr>
          <p:cNvPicPr>
            <a:picLocks noChangeAspect="1"/>
          </p:cNvPicPr>
          <p:nvPr/>
        </p:nvPicPr>
        <p:blipFill rotWithShape="1">
          <a:blip r:embed="rId6"/>
          <a:srcRect l="-39" r="29263" b="75347"/>
          <a:stretch/>
        </p:blipFill>
        <p:spPr>
          <a:xfrm>
            <a:off x="10711639" y="6418412"/>
            <a:ext cx="1480361" cy="439588"/>
          </a:xfrm>
          <a:prstGeom prst="rect">
            <a:avLst/>
          </a:prstGeom>
        </p:spPr>
      </p:pic>
      <p:pic>
        <p:nvPicPr>
          <p:cNvPr id="6" name="Picture 5">
            <a:extLst>
              <a:ext uri="{FF2B5EF4-FFF2-40B4-BE49-F238E27FC236}">
                <a16:creationId xmlns:a16="http://schemas.microsoft.com/office/drawing/2014/main" id="{31EFB770-114A-421F-BF7F-831526B9AD19}"/>
              </a:ext>
            </a:extLst>
          </p:cNvPr>
          <p:cNvPicPr>
            <a:picLocks noChangeAspect="1"/>
          </p:cNvPicPr>
          <p:nvPr/>
        </p:nvPicPr>
        <p:blipFill rotWithShape="1">
          <a:blip r:embed="rId7">
            <a:extLst>
              <a:ext uri="{28A0092B-C50C-407E-A947-70E740481C1C}">
                <a14:useLocalDpi xmlns:a14="http://schemas.microsoft.com/office/drawing/2010/main" val="0"/>
              </a:ext>
            </a:extLst>
          </a:blip>
          <a:srcRect l="8579" t="-9861" r="-11837" b="-12712"/>
          <a:stretch/>
        </p:blipFill>
        <p:spPr>
          <a:xfrm>
            <a:off x="5064609" y="4362340"/>
            <a:ext cx="2345873" cy="2250742"/>
          </a:xfrm>
          <a:prstGeom prst="rect">
            <a:avLst/>
          </a:prstGeom>
        </p:spPr>
      </p:pic>
    </p:spTree>
    <p:extLst>
      <p:ext uri="{BB962C8B-B14F-4D97-AF65-F5344CB8AC3E}">
        <p14:creationId xmlns:p14="http://schemas.microsoft.com/office/powerpoint/2010/main" val="40302697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1074</Words>
  <Application>Microsoft Office PowerPoint</Application>
  <PresentationFormat>Widescreen</PresentationFormat>
  <Paragraphs>187</Paragraphs>
  <Slides>24</Slides>
  <Notes>23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24</vt:i4>
      </vt:variant>
    </vt:vector>
  </HeadingPairs>
  <TitlesOfParts>
    <vt:vector size="30" baseType="lpstr">
      <vt:lpstr>Arial</vt:lpstr>
      <vt:lpstr>Arial Nova</vt:lpstr>
      <vt:lpstr>Calibri</vt:lpstr>
      <vt:lpstr>Calibri Light</vt:lpstr>
      <vt:lpstr>Office Theme</vt:lpstr>
      <vt:lpstr>1_Office Theme</vt:lpstr>
      <vt:lpstr>The Appreciative Inquiry</vt:lpstr>
      <vt:lpstr>How to use the WELL Toolkit slides</vt:lpstr>
      <vt:lpstr>Agenda</vt:lpstr>
      <vt:lpstr>Learning Objectives</vt:lpstr>
      <vt:lpstr>PowerPoint Presentation</vt:lpstr>
      <vt:lpstr>What is an Appreciative Inquiry (AI)? </vt:lpstr>
      <vt:lpstr>Key AI Assumptions</vt:lpstr>
      <vt:lpstr>Some Basic AI Tenets </vt:lpstr>
      <vt:lpstr>Simply put…</vt:lpstr>
      <vt:lpstr>Appreciative Inquiry: The 5D Cycle</vt:lpstr>
      <vt:lpstr>Stage 1: Define</vt:lpstr>
      <vt:lpstr>Stage 2: Discover</vt:lpstr>
      <vt:lpstr>Stage 3: Dream</vt:lpstr>
      <vt:lpstr>Stage 4: Design</vt:lpstr>
      <vt:lpstr>Stage 5: Deliver</vt:lpstr>
      <vt:lpstr>PowerPoint Presentation</vt:lpstr>
      <vt:lpstr>PowerPoint Presentation</vt:lpstr>
      <vt:lpstr>PowerPoint Presentation</vt:lpstr>
      <vt:lpstr>Structuring a session: WHO &amp; WHERE?</vt:lpstr>
      <vt:lpstr>Structuring a session: WHEN?</vt:lpstr>
      <vt:lpstr>Structuring a session: HOW, WHAT &amp; WHY? </vt:lpstr>
      <vt:lpstr>Passing the Baton</vt:lpstr>
      <vt:lpstr>Appreciative Inquiry Resources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Appreciative Inquiry</dc:title>
  <dc:creator>Jacobson, Sansea L (Kaphan)</dc:creator>
  <cp:lastModifiedBy>Jacobson, Sansea L (Kaphan)</cp:lastModifiedBy>
  <cp:revision>6</cp:revision>
  <dcterms:created xsi:type="dcterms:W3CDTF">2020-05-24T04:35:21Z</dcterms:created>
  <dcterms:modified xsi:type="dcterms:W3CDTF">2020-06-03T09:19:42Z</dcterms:modified>
</cp:coreProperties>
</file>